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sldIdLst>
    <p:sldId id="256" r:id="rId2"/>
    <p:sldId id="510" r:id="rId3"/>
    <p:sldId id="586" r:id="rId4"/>
    <p:sldId id="605" r:id="rId5"/>
    <p:sldId id="606" r:id="rId6"/>
    <p:sldId id="587" r:id="rId7"/>
    <p:sldId id="588" r:id="rId8"/>
    <p:sldId id="589" r:id="rId9"/>
    <p:sldId id="590" r:id="rId10"/>
    <p:sldId id="597" r:id="rId11"/>
    <p:sldId id="591" r:id="rId12"/>
    <p:sldId id="592" r:id="rId13"/>
    <p:sldId id="593" r:id="rId14"/>
    <p:sldId id="595" r:id="rId15"/>
    <p:sldId id="603" r:id="rId16"/>
    <p:sldId id="594" r:id="rId17"/>
    <p:sldId id="596" r:id="rId18"/>
    <p:sldId id="598" r:id="rId19"/>
    <p:sldId id="599" r:id="rId20"/>
    <p:sldId id="545" r:id="rId21"/>
    <p:sldId id="584" r:id="rId22"/>
    <p:sldId id="585" r:id="rId23"/>
    <p:sldId id="546" r:id="rId24"/>
    <p:sldId id="602" r:id="rId25"/>
    <p:sldId id="600" r:id="rId26"/>
    <p:sldId id="549" r:id="rId2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FC"/>
    <a:srgbClr val="0000FF"/>
    <a:srgbClr val="FFFFFF"/>
    <a:srgbClr val="4977B0"/>
    <a:srgbClr val="B9819E"/>
    <a:srgbClr val="D0D8E9"/>
    <a:srgbClr val="00FF00"/>
    <a:srgbClr val="CDC08D"/>
    <a:srgbClr val="F0E0A4"/>
    <a:srgbClr val="CE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88451" autoAdjust="0"/>
  </p:normalViewPr>
  <p:slideViewPr>
    <p:cSldViewPr>
      <p:cViewPr varScale="1">
        <p:scale>
          <a:sx n="130" d="100"/>
          <a:sy n="130" d="100"/>
        </p:scale>
        <p:origin x="1384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it's called ripple carry because the carry "ripples"</a:t>
            </a:r>
            <a:r>
              <a:rPr lang="en-US" baseline="0" dirty="0"/>
              <a:t> from the LSB to the MSB one place at a time</a:t>
            </a:r>
          </a:p>
          <a:p>
            <a:r>
              <a:rPr lang="en-US" baseline="0" dirty="0"/>
              <a:t>- well, okay, Logisim's multi-bit adders are just using the + operator because they're written in Java but CONCEPTUALLY, OKAY?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8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carry lookahead adders are faster (constant time, O(1)!) but require O(n^2) space. there are several other kinds of adders too.</a:t>
            </a:r>
          </a:p>
          <a:p>
            <a:r>
              <a:rPr lang="en-US" dirty="0"/>
              <a:t>- I think there are also some diminishing returns there, so what you usually see is a weird hybrid approach:</a:t>
            </a:r>
          </a:p>
          <a:p>
            <a:r>
              <a:rPr lang="en-US" dirty="0"/>
              <a:t>	- they do look-ahead carry on chunks of bits (fractions of the word size), and then ripple those carries to the next chunk of bits</a:t>
            </a:r>
          </a:p>
          <a:p>
            <a:r>
              <a:rPr lang="en-US" dirty="0"/>
              <a:t>- I say "details, </a:t>
            </a:r>
            <a:r>
              <a:rPr lang="en-US" dirty="0" err="1"/>
              <a:t>schmetails</a:t>
            </a:r>
            <a:r>
              <a:rPr lang="en-US" dirty="0"/>
              <a:t>" because it doesn't really matter. we could have an entire lecture on adding binary numbers. it would not improve your understanding of how a computer works.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6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7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problem of interconnect is also where those blue X wires come in handy…</a:t>
            </a:r>
          </a:p>
          <a:p>
            <a:r>
              <a:rPr lang="en-US" dirty="0"/>
              <a:t>	- in real circuits, you can save a LOT of space by </a:t>
            </a:r>
            <a:r>
              <a:rPr lang="en-US" i="1" dirty="0"/>
              <a:t>reusing</a:t>
            </a:r>
            <a:r>
              <a:rPr lang="en-US" i="0" dirty="0"/>
              <a:t> the same wire for </a:t>
            </a:r>
            <a:r>
              <a:rPr lang="en-US" i="1" dirty="0"/>
              <a:t>multiple purposes</a:t>
            </a:r>
            <a:endParaRPr lang="en-US" i="0" dirty="0"/>
          </a:p>
          <a:p>
            <a:r>
              <a:rPr lang="en-US" i="0" dirty="0"/>
              <a:t>	- that's called a </a:t>
            </a:r>
            <a:r>
              <a:rPr lang="en-US" i="1" dirty="0"/>
              <a:t>bus,</a:t>
            </a:r>
            <a:r>
              <a:rPr lang="en-US" i="0" dirty="0"/>
              <a:t> and buses rely on that blue X state to work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86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are seriously looking down here for the answer to “we can NOT y with what kind of gate?” I really don’t know what you expect to find.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88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19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oh, you're doing a lab about this, aren't you ;V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7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31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504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counterintuitively, it can actually be </a:t>
            </a:r>
            <a:r>
              <a:rPr lang="en-US" i="1" dirty="0"/>
              <a:t>more complex </a:t>
            </a:r>
            <a:r>
              <a:rPr lang="en-US" i="0" dirty="0"/>
              <a:t>to "do one thing" than to "do all things."</a:t>
            </a:r>
          </a:p>
          <a:p>
            <a:r>
              <a:rPr lang="en-US" i="0" dirty="0"/>
              <a:t>	- but, that </a:t>
            </a:r>
            <a:r>
              <a:rPr lang="en-US" i="1" dirty="0"/>
              <a:t>can</a:t>
            </a:r>
            <a:r>
              <a:rPr lang="en-US" i="0" dirty="0"/>
              <a:t> make your circuits more</a:t>
            </a:r>
            <a:r>
              <a:rPr lang="en-US" b="1" i="0" dirty="0"/>
              <a:t> </a:t>
            </a:r>
            <a:r>
              <a:rPr lang="en-US" b="0" i="0" dirty="0"/>
              <a:t>energy-efficient,</a:t>
            </a:r>
            <a:r>
              <a:rPr lang="en-US" b="1" i="0" dirty="0"/>
              <a:t> </a:t>
            </a:r>
            <a:r>
              <a:rPr lang="en-US" b="0" i="0" dirty="0"/>
              <a:t>so a lot of recent CPU designs include this sort of thing.</a:t>
            </a:r>
          </a:p>
          <a:p>
            <a:r>
              <a:rPr lang="en-US" b="0" i="0" dirty="0"/>
              <a:t>	- look up "clock gating;" basically, you turn off the parts of the CPU that you aren't using at any given time.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muxes</a:t>
            </a:r>
            <a:r>
              <a:rPr lang="en-US" dirty="0"/>
              <a:t> are </a:t>
            </a:r>
            <a:r>
              <a:rPr lang="en-US" i="1" dirty="0"/>
              <a:t>universal</a:t>
            </a:r>
            <a:r>
              <a:rPr lang="en-US" i="1" baseline="0" dirty="0"/>
              <a:t> </a:t>
            </a:r>
            <a:r>
              <a:rPr lang="en-US" i="0" baseline="0" dirty="0"/>
              <a:t>too! you can build any logic gate </a:t>
            </a:r>
            <a:r>
              <a:rPr lang="mr-IN" i="0" baseline="0" dirty="0"/>
              <a:t>–</a:t>
            </a:r>
            <a:r>
              <a:rPr lang="en-US" i="0" baseline="0" dirty="0"/>
              <a:t> and therefore an entire computer </a:t>
            </a:r>
            <a:r>
              <a:rPr lang="mr-IN" i="0" baseline="0" dirty="0"/>
              <a:t>–</a:t>
            </a:r>
            <a:r>
              <a:rPr lang="en-US" i="0" baseline="0" dirty="0"/>
              <a:t> out of </a:t>
            </a:r>
            <a:r>
              <a:rPr lang="en-US" i="0" baseline="0" dirty="0" err="1"/>
              <a:t>muxes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1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…and this would be one of those “multi-bit AND gates”. (which is really multiple AND gates in parallel.)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71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24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we get to register files and instruction decoding, these will become useful!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remember, functions can only have one output! often we want to have “multiple-bit outputs”, but we do that be implementing each bit of the output as its own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whenever making a truth</a:t>
            </a:r>
            <a:r>
              <a:rPr lang="en-US" baseline="0" dirty="0"/>
              <a:t> table, ALWAYS count up in binary </a:t>
            </a:r>
            <a:r>
              <a:rPr lang="mr-IN" baseline="0" dirty="0"/>
              <a:t>–</a:t>
            </a:r>
            <a:r>
              <a:rPr lang="en-US" baseline="0" dirty="0"/>
              <a:t> it's so easy to miss cases if you jump around</a:t>
            </a:r>
            <a:endParaRPr lang="en-US" dirty="0"/>
          </a:p>
          <a:p>
            <a:r>
              <a:rPr lang="en-US" dirty="0"/>
              <a:t>- C and S form a 2-bit number</a:t>
            </a:r>
          </a:p>
          <a:p>
            <a:r>
              <a:rPr lang="en-US" dirty="0"/>
              <a:t>-</a:t>
            </a:r>
            <a:r>
              <a:rPr lang="en-US" baseline="0" dirty="0"/>
              <a:t> C just looks like A &amp; B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S looks like A </a:t>
            </a:r>
            <a:r>
              <a:rPr lang="en-US" baseline="0" dirty="0" err="1"/>
              <a:t>xor</a:t>
            </a:r>
            <a:r>
              <a:rPr lang="en-US" baseline="0" dirty="0"/>
              <a:t> B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well it’s not </a:t>
            </a:r>
            <a:r>
              <a:rPr lang="en-US" i="1" baseline="0" dirty="0"/>
              <a:t>wrong,</a:t>
            </a:r>
            <a:r>
              <a:rPr lang="en-US" i="0" baseline="0" dirty="0"/>
              <a:t> it’s just </a:t>
            </a:r>
            <a:r>
              <a:rPr lang="en-US" i="1" baseline="0" dirty="0"/>
              <a:t>not the whole answer,</a:t>
            </a:r>
            <a:r>
              <a:rPr lang="en-US" i="0" baseline="0" dirty="0"/>
              <a:t> because we almost always need to add more than two 1-bit numbers together!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Ci = Carry in, Co = Carry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0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Again, Co and S are a 2-bit number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it</a:t>
            </a:r>
            <a:r>
              <a:rPr lang="en-US" baseline="0" dirty="0"/>
              <a:t> might not be obvious, but we </a:t>
            </a:r>
            <a:r>
              <a:rPr lang="en-US" i="1" baseline="0" dirty="0"/>
              <a:t>can</a:t>
            </a:r>
            <a:r>
              <a:rPr lang="en-US" i="0" baseline="0" dirty="0"/>
              <a:t> come up with a collection of gates that output each of these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4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Logisim does this with a lot of components (puts the least significant bit up top instead of at the bottom) and I don't know why. most diagrams I've seen in texts put the LSB at the bottom.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bubbles on the </a:t>
            </a:r>
            <a:r>
              <a:rPr lang="en-US" i="1" dirty="0"/>
              <a:t>inputs</a:t>
            </a:r>
            <a:r>
              <a:rPr lang="en-US" i="0" dirty="0"/>
              <a:t> of a gate are shorthand for a NOT gate on each bubbled input.</a:t>
            </a:r>
          </a:p>
          <a:p>
            <a:pPr marL="171450" indent="-171450">
              <a:buFontTx/>
              <a:buChar char="-"/>
            </a:pPr>
            <a:r>
              <a:rPr lang="en-US" dirty="0"/>
              <a:t>“turning a truth table into a </a:t>
            </a:r>
            <a:r>
              <a:rPr lang="en-US" dirty="0" err="1"/>
              <a:t>boolean</a:t>
            </a:r>
            <a:r>
              <a:rPr lang="en-US" dirty="0"/>
              <a:t> expression” can actually be a pretty complicated process! look up “</a:t>
            </a:r>
            <a:r>
              <a:rPr lang="en-US" dirty="0" err="1"/>
              <a:t>karnaugh</a:t>
            </a:r>
            <a:r>
              <a:rPr lang="en-US" dirty="0"/>
              <a:t> maps!”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what is this called?</a:t>
            </a:r>
          </a:p>
          <a:p>
            <a:r>
              <a:rPr lang="en-US" dirty="0"/>
              <a:t>-</a:t>
            </a:r>
            <a:r>
              <a:rPr lang="en-US" baseline="0" dirty="0"/>
              <a:t> how can we handle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9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Arithmetic and Decisions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7871-D54D-5645-800D-6B800BB2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that’s how we build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DD376-400B-F345-B8D7-53DB75AC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20519"/>
          </a:xfrm>
        </p:spPr>
        <p:txBody>
          <a:bodyPr/>
          <a:lstStyle/>
          <a:p>
            <a:r>
              <a:rPr lang="en-US" dirty="0"/>
              <a:t>the process of building </a:t>
            </a:r>
            <a:r>
              <a:rPr lang="en-US" b="1" dirty="0"/>
              <a:t>any</a:t>
            </a:r>
            <a:r>
              <a:rPr lang="en-US" dirty="0"/>
              <a:t> circuit goes something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245883-0BBA-3445-8F85-0F696DB0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5AD49-06E7-A84F-8C5F-648BF2F0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81435BE-0784-F54D-82B0-72614BFE4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318907"/>
              </p:ext>
            </p:extLst>
          </p:nvPr>
        </p:nvGraphicFramePr>
        <p:xfrm>
          <a:off x="816592" y="2282281"/>
          <a:ext cx="1752600" cy="259080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84200">
                  <a:extLst>
                    <a:ext uri="{9D8B030D-6E8A-4147-A177-3AD203B41FA5}">
                      <a16:colId xmlns:a16="http://schemas.microsoft.com/office/drawing/2014/main" val="91976086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68741995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289654268"/>
                    </a:ext>
                  </a:extLst>
                </a:gridCol>
              </a:tblGrid>
              <a:tr h="1453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en-US" sz="2800" b="1" baseline="-250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50959"/>
                  </a:ext>
                </a:extLst>
              </a:tr>
              <a:tr h="1453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52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3137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15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699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555EAAE-39ED-2B4D-AB65-DD26E6143B3D}"/>
              </a:ext>
            </a:extLst>
          </p:cNvPr>
          <p:cNvSpPr txBox="1"/>
          <p:nvPr/>
        </p:nvSpPr>
        <p:spPr>
          <a:xfrm>
            <a:off x="116732" y="952501"/>
            <a:ext cx="31523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1. make a </a:t>
            </a:r>
            <a:r>
              <a:rPr lang="en-US" sz="2200" b="1" dirty="0"/>
              <a:t>truth table </a:t>
            </a:r>
            <a:r>
              <a:rPr lang="en-US" sz="2200" dirty="0"/>
              <a:t>that expresses the computation we want.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4EAC0-18E9-A544-979C-62BECC42E974}"/>
              </a:ext>
            </a:extLst>
          </p:cNvPr>
          <p:cNvSpPr txBox="1"/>
          <p:nvPr/>
        </p:nvSpPr>
        <p:spPr>
          <a:xfrm>
            <a:off x="3463606" y="952500"/>
            <a:ext cx="2895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2. turn the truth table into a </a:t>
            </a:r>
            <a:r>
              <a:rPr lang="en-US" sz="2200" b="1" dirty="0"/>
              <a:t>Boolean expression.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C759A4-C937-CD48-B3A9-1A9E18152F70}"/>
              </a:ext>
            </a:extLst>
          </p:cNvPr>
          <p:cNvSpPr txBox="1"/>
          <p:nvPr/>
        </p:nvSpPr>
        <p:spPr>
          <a:xfrm>
            <a:off x="6324600" y="95250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3. turn </a:t>
            </a:r>
            <a:r>
              <a:rPr lang="en-US" sz="2200" i="1" dirty="0"/>
              <a:t>that</a:t>
            </a:r>
            <a:r>
              <a:rPr lang="en-US" sz="2200" dirty="0"/>
              <a:t> into </a:t>
            </a:r>
            <a:r>
              <a:rPr lang="en-US" sz="2200" b="1" dirty="0"/>
              <a:t>logic gates.</a:t>
            </a:r>
            <a:endParaRPr lang="en-US" sz="2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BE572F-583C-404A-97BB-13BB615B4E06}"/>
                  </a:ext>
                </a:extLst>
              </p:cNvPr>
              <p:cNvSpPr txBox="1"/>
              <p:nvPr/>
            </p:nvSpPr>
            <p:spPr>
              <a:xfrm>
                <a:off x="4094396" y="2584966"/>
                <a:ext cx="16334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𝐘</m:t>
                      </m:r>
                      <m:r>
                        <a:rPr lang="en-US" sz="3600" b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e>
                      </m:acc>
                    </m:oMath>
                  </m:oMathPara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BE572F-583C-404A-97BB-13BB615B4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96" y="2584966"/>
                <a:ext cx="1633459" cy="553998"/>
              </a:xfrm>
              <a:prstGeom prst="rect">
                <a:avLst/>
              </a:prstGeom>
              <a:blipFill>
                <a:blip r:embed="rId3"/>
                <a:stretch>
                  <a:fillRect l="-4615" t="-2326" r="-4615"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DBD2689A-9141-C74C-ACBA-6E90562F35D2}"/>
              </a:ext>
            </a:extLst>
          </p:cNvPr>
          <p:cNvGrpSpPr/>
          <p:nvPr/>
        </p:nvGrpSpPr>
        <p:grpSpPr>
          <a:xfrm>
            <a:off x="7041687" y="2487528"/>
            <a:ext cx="1602909" cy="741173"/>
            <a:chOff x="6285910" y="1202143"/>
            <a:chExt cx="2319129" cy="107234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1D8F0-E935-0242-BB14-78D0331AB042}"/>
                </a:ext>
              </a:extLst>
            </p:cNvPr>
            <p:cNvCxnSpPr/>
            <p:nvPr/>
          </p:nvCxnSpPr>
          <p:spPr>
            <a:xfrm flipH="1">
              <a:off x="6285910" y="1437671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9B508E7-E12E-9E41-9803-3104F1EEECBC}"/>
                </a:ext>
              </a:extLst>
            </p:cNvPr>
            <p:cNvCxnSpPr/>
            <p:nvPr/>
          </p:nvCxnSpPr>
          <p:spPr>
            <a:xfrm flipH="1">
              <a:off x="8142839" y="1738317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616A177-66D8-2244-9CAD-A7740EFE6D2E}"/>
                </a:ext>
              </a:extLst>
            </p:cNvPr>
            <p:cNvCxnSpPr/>
            <p:nvPr/>
          </p:nvCxnSpPr>
          <p:spPr>
            <a:xfrm flipH="1">
              <a:off x="6285910" y="2091608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C67E4DF7-3378-E749-98F7-49C6167FF72F}"/>
                </a:ext>
              </a:extLst>
            </p:cNvPr>
            <p:cNvSpPr/>
            <p:nvPr/>
          </p:nvSpPr>
          <p:spPr>
            <a:xfrm>
              <a:off x="7059465" y="1202143"/>
              <a:ext cx="1072348" cy="1072348"/>
            </a:xfrm>
            <a:prstGeom prst="arc">
              <a:avLst>
                <a:gd name="adj1" fmla="val 16200000"/>
                <a:gd name="adj2" fmla="val 54008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90210A1E-9CB8-A640-BC1B-AE7F1500FEA0}"/>
                </a:ext>
              </a:extLst>
            </p:cNvPr>
            <p:cNvSpPr/>
            <p:nvPr/>
          </p:nvSpPr>
          <p:spPr>
            <a:xfrm>
              <a:off x="7059465" y="1202143"/>
              <a:ext cx="539591" cy="1072348"/>
            </a:xfrm>
            <a:custGeom>
              <a:avLst/>
              <a:gdLst>
                <a:gd name="connsiteX0" fmla="*/ 0 w 1037737"/>
                <a:gd name="connsiteY0" fmla="*/ 0 h 1379672"/>
                <a:gd name="connsiteX1" fmla="*/ 1037737 w 1037737"/>
                <a:gd name="connsiteY1" fmla="*/ 0 h 1379672"/>
                <a:gd name="connsiteX2" fmla="*/ 1037737 w 1037737"/>
                <a:gd name="connsiteY2" fmla="*/ 1379672 h 1379672"/>
                <a:gd name="connsiteX3" fmla="*/ 0 w 1037737"/>
                <a:gd name="connsiteY3" fmla="*/ 1379672 h 1379672"/>
                <a:gd name="connsiteX4" fmla="*/ 0 w 1037737"/>
                <a:gd name="connsiteY4" fmla="*/ 0 h 1379672"/>
                <a:gd name="connsiteX0" fmla="*/ 1037737 w 1129177"/>
                <a:gd name="connsiteY0" fmla="*/ 1379672 h 1471112"/>
                <a:gd name="connsiteX1" fmla="*/ 0 w 1129177"/>
                <a:gd name="connsiteY1" fmla="*/ 1379672 h 1471112"/>
                <a:gd name="connsiteX2" fmla="*/ 0 w 1129177"/>
                <a:gd name="connsiteY2" fmla="*/ 0 h 1471112"/>
                <a:gd name="connsiteX3" fmla="*/ 1037737 w 1129177"/>
                <a:gd name="connsiteY3" fmla="*/ 0 h 1471112"/>
                <a:gd name="connsiteX4" fmla="*/ 1129177 w 1129177"/>
                <a:gd name="connsiteY4" fmla="*/ 1471112 h 1471112"/>
                <a:gd name="connsiteX0" fmla="*/ 1037737 w 1037737"/>
                <a:gd name="connsiteY0" fmla="*/ 1379672 h 1379672"/>
                <a:gd name="connsiteX1" fmla="*/ 0 w 1037737"/>
                <a:gd name="connsiteY1" fmla="*/ 1379672 h 1379672"/>
                <a:gd name="connsiteX2" fmla="*/ 0 w 1037737"/>
                <a:gd name="connsiteY2" fmla="*/ 0 h 1379672"/>
                <a:gd name="connsiteX3" fmla="*/ 1037737 w 1037737"/>
                <a:gd name="connsiteY3" fmla="*/ 0 h 137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737" h="1379672">
                  <a:moveTo>
                    <a:pt x="1037737" y="1379672"/>
                  </a:moveTo>
                  <a:lnTo>
                    <a:pt x="0" y="1379672"/>
                  </a:lnTo>
                  <a:lnTo>
                    <a:pt x="0" y="0"/>
                  </a:lnTo>
                  <a:lnTo>
                    <a:pt x="1037737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2D53657-A57E-414E-A83E-F9B51D7E50C7}"/>
                </a:ext>
              </a:extLst>
            </p:cNvPr>
            <p:cNvSpPr/>
            <p:nvPr/>
          </p:nvSpPr>
          <p:spPr>
            <a:xfrm>
              <a:off x="6748110" y="1936547"/>
              <a:ext cx="310118" cy="31011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3794DD7-9798-C34C-B7CA-B4ED4FBCD35F}"/>
                </a:ext>
              </a:extLst>
            </p:cNvPr>
            <p:cNvSpPr/>
            <p:nvPr/>
          </p:nvSpPr>
          <p:spPr>
            <a:xfrm>
              <a:off x="6738321" y="1272123"/>
              <a:ext cx="310118" cy="31011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312F0BF-5C4B-BC4E-A510-0F872288BC8B}"/>
              </a:ext>
            </a:extLst>
          </p:cNvPr>
          <p:cNvSpPr txBox="1"/>
          <p:nvPr/>
        </p:nvSpPr>
        <p:spPr>
          <a:xfrm>
            <a:off x="6433422" y="2400300"/>
            <a:ext cx="58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F58BFE-8192-3A47-90EF-336CCFA116B4}"/>
              </a:ext>
            </a:extLst>
          </p:cNvPr>
          <p:cNvSpPr txBox="1"/>
          <p:nvPr/>
        </p:nvSpPr>
        <p:spPr>
          <a:xfrm>
            <a:off x="6433422" y="2871465"/>
            <a:ext cx="58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CF32A7-D033-FA49-BB11-6A151DD1BC15}"/>
              </a:ext>
            </a:extLst>
          </p:cNvPr>
          <p:cNvSpPr txBox="1"/>
          <p:nvPr/>
        </p:nvSpPr>
        <p:spPr>
          <a:xfrm>
            <a:off x="8676106" y="2623836"/>
            <a:ext cx="3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100F99-FB0A-3140-9469-AB5E098B795C}"/>
              </a:ext>
            </a:extLst>
          </p:cNvPr>
          <p:cNvSpPr txBox="1"/>
          <p:nvPr/>
        </p:nvSpPr>
        <p:spPr>
          <a:xfrm>
            <a:off x="4094396" y="3454354"/>
            <a:ext cx="4101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steps 1 and 3 are pretty straightforward, but step 2…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B3D52E-6342-9944-821A-01F45437296E}"/>
              </a:ext>
            </a:extLst>
          </p:cNvPr>
          <p:cNvSpPr txBox="1"/>
          <p:nvPr/>
        </p:nvSpPr>
        <p:spPr>
          <a:xfrm>
            <a:off x="3964993" y="4275137"/>
            <a:ext cx="4360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the lab will introduce you to a straightforward way to do that!</a:t>
            </a:r>
          </a:p>
        </p:txBody>
      </p:sp>
    </p:spTree>
    <p:extLst>
      <p:ext uri="{BB962C8B-B14F-4D97-AF65-F5344CB8AC3E}">
        <p14:creationId xmlns:p14="http://schemas.microsoft.com/office/powerpoint/2010/main" val="3825585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9" grpId="0"/>
      <p:bldP spid="20" grpId="0"/>
      <p:bldP spid="21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(and subtracting) multi-bit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39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carries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22227"/>
          </a:xfrm>
        </p:spPr>
        <p:txBody>
          <a:bodyPr/>
          <a:lstStyle/>
          <a:p>
            <a:r>
              <a:rPr lang="en-US" dirty="0"/>
              <a:t>when you add one place, you might get a </a:t>
            </a:r>
            <a:r>
              <a:rPr lang="en-US" b="1" dirty="0"/>
              <a:t>carry out.</a:t>
            </a:r>
          </a:p>
          <a:p>
            <a:r>
              <a:rPr lang="en-US" dirty="0"/>
              <a:t>that bit becomes the </a:t>
            </a:r>
            <a:r>
              <a:rPr lang="en-US" b="1" dirty="0"/>
              <a:t>carry in</a:t>
            </a:r>
            <a:r>
              <a:rPr lang="en-US" dirty="0"/>
              <a:t> for the next higher place.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830723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nsolas" charset="0"/>
                <a:ea typeface="Consolas" charset="0"/>
                <a:cs typeface="Consolas" charset="0"/>
              </a:rPr>
              <a:t> 1 0 1 1 0 0 1 0</a:t>
            </a:r>
          </a:p>
          <a:p>
            <a:r>
              <a:rPr lang="en-US" sz="6000" b="1" u="sng" dirty="0">
                <a:latin typeface="Consolas" charset="0"/>
                <a:ea typeface="Consolas" charset="0"/>
                <a:cs typeface="Consolas" charset="0"/>
              </a:rPr>
              <a:t>+0 0 1 0 1 1 1 1</a:t>
            </a:r>
          </a:p>
        </p:txBody>
      </p:sp>
      <p:sp>
        <p:nvSpPr>
          <p:cNvPr id="8" name="Freeform 7"/>
          <p:cNvSpPr/>
          <p:nvPr/>
        </p:nvSpPr>
        <p:spPr>
          <a:xfrm>
            <a:off x="6731000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88567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46134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03701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61268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518835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76402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33969" y="1544048"/>
            <a:ext cx="846667" cy="2748800"/>
          </a:xfrm>
          <a:custGeom>
            <a:avLst/>
            <a:gdLst>
              <a:gd name="connsiteX0" fmla="*/ 846667 w 846667"/>
              <a:gd name="connsiteY0" fmla="*/ 2237109 h 2814738"/>
              <a:gd name="connsiteX1" fmla="*/ 499533 w 846667"/>
              <a:gd name="connsiteY1" fmla="*/ 2677376 h 2814738"/>
              <a:gd name="connsiteX2" fmla="*/ 372533 w 846667"/>
              <a:gd name="connsiteY2" fmla="*/ 111976 h 2814738"/>
              <a:gd name="connsiteX3" fmla="*/ 0 w 846667"/>
              <a:gd name="connsiteY3" fmla="*/ 425243 h 2814738"/>
              <a:gd name="connsiteX0" fmla="*/ 846667 w 846667"/>
              <a:gd name="connsiteY0" fmla="*/ 2232085 h 2748800"/>
              <a:gd name="connsiteX1" fmla="*/ 474133 w 846667"/>
              <a:gd name="connsiteY1" fmla="*/ 2596152 h 2748800"/>
              <a:gd name="connsiteX2" fmla="*/ 372533 w 846667"/>
              <a:gd name="connsiteY2" fmla="*/ 106952 h 2748800"/>
              <a:gd name="connsiteX3" fmla="*/ 0 w 846667"/>
              <a:gd name="connsiteY3" fmla="*/ 420219 h 274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6667" h="2748800">
                <a:moveTo>
                  <a:pt x="846667" y="2232085"/>
                </a:moveTo>
                <a:cubicBezTo>
                  <a:pt x="712611" y="2629313"/>
                  <a:pt x="553155" y="2950341"/>
                  <a:pt x="474133" y="2596152"/>
                </a:cubicBezTo>
                <a:cubicBezTo>
                  <a:pt x="395111" y="2241963"/>
                  <a:pt x="451555" y="469608"/>
                  <a:pt x="372533" y="106952"/>
                </a:cubicBezTo>
                <a:cubicBezTo>
                  <a:pt x="293511" y="-255704"/>
                  <a:pt x="0" y="420219"/>
                  <a:pt x="0" y="420219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rect Access Storage 15"/>
          <p:cNvSpPr/>
          <p:nvPr/>
        </p:nvSpPr>
        <p:spPr>
          <a:xfrm rot="16200000">
            <a:off x="66348" y="2087882"/>
            <a:ext cx="1112601" cy="97543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/>
              <a:t>Bit Bucket..?</a:t>
            </a:r>
          </a:p>
        </p:txBody>
      </p:sp>
    </p:spTree>
    <p:extLst>
      <p:ext uri="{BB962C8B-B14F-4D97-AF65-F5344CB8AC3E}">
        <p14:creationId xmlns:p14="http://schemas.microsoft.com/office/powerpoint/2010/main" val="1902158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Ripple Carry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102968" cy="2204273"/>
          </a:xfrm>
        </p:spPr>
        <p:txBody>
          <a:bodyPr/>
          <a:lstStyle/>
          <a:p>
            <a:r>
              <a:rPr lang="en-US" dirty="0"/>
              <a:t>if we want to add two </a:t>
            </a:r>
            <a:r>
              <a:rPr lang="en-US" b="1" dirty="0"/>
              <a:t>three-bit numbers,</a:t>
            </a:r>
            <a:r>
              <a:rPr lang="en-US" dirty="0"/>
              <a:t> we'll need three </a:t>
            </a:r>
            <a:r>
              <a:rPr lang="en-US" b="1" dirty="0"/>
              <a:t>one-bit </a:t>
            </a:r>
            <a:r>
              <a:rPr lang="en-US" dirty="0"/>
              <a:t>adders!</a:t>
            </a:r>
          </a:p>
          <a:p>
            <a:r>
              <a:rPr lang="en-US" dirty="0"/>
              <a:t>we </a:t>
            </a:r>
            <a:r>
              <a:rPr lang="en-US" b="1" dirty="0"/>
              <a:t>chain</a:t>
            </a:r>
            <a:r>
              <a:rPr lang="en-US" dirty="0"/>
              <a:t> the carries from each place to the </a:t>
            </a:r>
            <a:r>
              <a:rPr lang="en-US" b="1" dirty="0"/>
              <a:t>next higher place, </a:t>
            </a:r>
            <a:r>
              <a:rPr lang="en-US" dirty="0"/>
              <a:t>like we do on paper.</a:t>
            </a:r>
          </a:p>
          <a:p>
            <a:r>
              <a:rPr lang="en-US" dirty="0"/>
              <a:t>we split the numbers up like so: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333728" y="2888253"/>
            <a:ext cx="3191272" cy="1340847"/>
            <a:chOff x="5664156" y="3414426"/>
            <a:chExt cx="3191272" cy="1340847"/>
          </a:xfrm>
        </p:grpSpPr>
        <p:sp>
          <p:nvSpPr>
            <p:cNvPr id="8" name="Rectangle 7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33728" y="1556776"/>
            <a:ext cx="3191272" cy="1340847"/>
            <a:chOff x="5664156" y="3414426"/>
            <a:chExt cx="3191272" cy="1340847"/>
          </a:xfrm>
        </p:grpSpPr>
        <p:sp>
          <p:nvSpPr>
            <p:cNvPr id="30" name="Rectangle 29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333728" y="623186"/>
            <a:ext cx="3191272" cy="942960"/>
            <a:chOff x="5664156" y="3812313"/>
            <a:chExt cx="3191272" cy="942960"/>
          </a:xfrm>
        </p:grpSpPr>
        <p:sp>
          <p:nvSpPr>
            <p:cNvPr id="39" name="Rectangle 38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/>
          </p:nvPr>
        </p:nvGraphicFramePr>
        <p:xfrm>
          <a:off x="2209800" y="2416328"/>
          <a:ext cx="2130564" cy="2132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A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B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8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bg2"/>
                          </a:solidFill>
                        </a:rPr>
                        <a:t>S</a:t>
                      </a:r>
                      <a:r>
                        <a:rPr lang="en-US" sz="3600" b="1" baseline="-250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693686" y="3128733"/>
            <a:ext cx="546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+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1694143" y="3832827"/>
            <a:ext cx="264925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30D52DF-E8C7-EE44-A90A-CDDC8B2D57B4}"/>
              </a:ext>
            </a:extLst>
          </p:cNvPr>
          <p:cNvSpPr txBox="1"/>
          <p:nvPr/>
        </p:nvSpPr>
        <p:spPr>
          <a:xfrm>
            <a:off x="914400" y="4794922"/>
            <a:ext cx="731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Logisim’s built-in multi-bit adders do this stuff for you.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29516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9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Delay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252930" cy="4801659"/>
          </a:xfrm>
        </p:spPr>
        <p:txBody>
          <a:bodyPr/>
          <a:lstStyle/>
          <a:p>
            <a:r>
              <a:rPr lang="en-US" dirty="0"/>
              <a:t>electrical signals </a:t>
            </a:r>
            <a:r>
              <a:rPr lang="en-US" b="1" dirty="0"/>
              <a:t>can't move </a:t>
            </a:r>
            <a:r>
              <a:rPr lang="en-US" dirty="0"/>
              <a:t>infinitely fast, and transistors </a:t>
            </a:r>
            <a:r>
              <a:rPr lang="en-US" b="1" dirty="0"/>
              <a:t>can't turn on and off </a:t>
            </a:r>
            <a:r>
              <a:rPr lang="en-US" dirty="0"/>
              <a:t>infinitely fast.</a:t>
            </a:r>
          </a:p>
          <a:p>
            <a:r>
              <a:rPr lang="en-US" b="1" dirty="0"/>
              <a:t>every gate and wire </a:t>
            </a:r>
            <a:r>
              <a:rPr lang="en-US" dirty="0"/>
              <a:t>has </a:t>
            </a:r>
            <a:r>
              <a:rPr lang="en-US" b="1" dirty="0"/>
              <a:t>propagation delay: </a:t>
            </a:r>
            <a:r>
              <a:rPr lang="en-US" dirty="0"/>
              <a:t>the amount of time needed for a signal to “propagate” through it.</a:t>
            </a:r>
          </a:p>
          <a:p>
            <a:r>
              <a:rPr lang="en-US" dirty="0"/>
              <a:t>in a ripple carry adder, since each place must wait for the </a:t>
            </a:r>
            <a:r>
              <a:rPr lang="en-US" b="1" dirty="0"/>
              <a:t>next smaller place </a:t>
            </a:r>
            <a:r>
              <a:rPr lang="en-US" dirty="0"/>
              <a:t>to compute its “final answer” for its carry output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ripple carry is </a:t>
            </a:r>
            <a:r>
              <a:rPr lang="en-US" b="1" dirty="0">
                <a:solidFill>
                  <a:srgbClr val="FF0000"/>
                </a:solidFill>
              </a:rPr>
              <a:t>linear in the number of bits!</a:t>
            </a:r>
          </a:p>
          <a:p>
            <a:r>
              <a:rPr lang="en-US" dirty="0"/>
              <a:t>that means if you </a:t>
            </a:r>
            <a:r>
              <a:rPr lang="en-US" b="1" dirty="0"/>
              <a:t>double the number of bits, </a:t>
            </a:r>
            <a:r>
              <a:rPr lang="en-US" dirty="0"/>
              <a:t>you </a:t>
            </a:r>
            <a:r>
              <a:rPr lang="en-US" b="1" dirty="0"/>
              <a:t>double the amount of time needed.</a:t>
            </a:r>
            <a:endParaRPr lang="en-US" dirty="0"/>
          </a:p>
          <a:p>
            <a:r>
              <a:rPr lang="en-US" dirty="0"/>
              <a:t>there </a:t>
            </a:r>
            <a:r>
              <a:rPr lang="en-US" i="1" dirty="0"/>
              <a:t>are</a:t>
            </a:r>
            <a:r>
              <a:rPr lang="en-US" dirty="0"/>
              <a:t> more efficient ways of adding…</a:t>
            </a:r>
          </a:p>
          <a:p>
            <a:pPr lvl="1"/>
            <a:r>
              <a:rPr lang="en-US" sz="1400" dirty="0"/>
              <a:t>details, </a:t>
            </a:r>
            <a:r>
              <a:rPr lang="en-US" sz="1400" dirty="0" err="1"/>
              <a:t>schmetails</a:t>
            </a:r>
            <a:endParaRPr 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05F3BD-D2D9-4047-93F9-2507549ACE29}"/>
              </a:ext>
            </a:extLst>
          </p:cNvPr>
          <p:cNvGrpSpPr/>
          <p:nvPr/>
        </p:nvGrpSpPr>
        <p:grpSpPr>
          <a:xfrm>
            <a:off x="6336792" y="2888253"/>
            <a:ext cx="3191272" cy="1340847"/>
            <a:chOff x="5664156" y="3414426"/>
            <a:chExt cx="3191272" cy="134084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5076F9D-A0D8-8045-AA37-09836ABFD839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C0A8D3A-082F-0946-B7BB-848558D323DA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10FC280-2F3D-A140-9A17-F8B87CF5F074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E813EEC-B26C-2941-A0EB-095A07073897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2A5777E-150E-CB4F-9306-D77B9A65EE6E}"/>
                </a:ext>
              </a:extLst>
            </p:cNvPr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C33F04-4FF2-A846-A100-B242CD82CD1C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7D8482-287E-CA4A-AB3F-8A722B5C9BF5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32A3B5-6A59-2D4A-BF87-5F5ACFFCCAA6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51E9D84-4AFA-594B-8D92-F9BF4D464925}"/>
              </a:ext>
            </a:extLst>
          </p:cNvPr>
          <p:cNvGrpSpPr/>
          <p:nvPr/>
        </p:nvGrpSpPr>
        <p:grpSpPr>
          <a:xfrm>
            <a:off x="6336792" y="1556776"/>
            <a:ext cx="3191272" cy="1340847"/>
            <a:chOff x="5664156" y="3414426"/>
            <a:chExt cx="3191272" cy="134084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D113C9C-BFCE-A440-8BC4-E9CBD9D0B60C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24CFC19-35E8-224C-A82F-B657C8D5D813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154C15-44BC-EB44-BF86-2156B79A2552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CE36FB0-F8AA-C449-89B6-19492B646FB6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C00F82B-5410-354A-9D75-A229707E2B75}"/>
                </a:ext>
              </a:extLst>
            </p:cNvPr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3896C6-E874-A348-920F-277D820D422D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3EC9BE-B300-C943-B27B-0C36EA7A5071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0BFCC4-1E57-5E40-845D-0951B67E7720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4DE1F1F-9E02-FE4A-B68F-385C41177D06}"/>
              </a:ext>
            </a:extLst>
          </p:cNvPr>
          <p:cNvGrpSpPr/>
          <p:nvPr/>
        </p:nvGrpSpPr>
        <p:grpSpPr>
          <a:xfrm>
            <a:off x="6336792" y="623186"/>
            <a:ext cx="3191272" cy="942960"/>
            <a:chOff x="5664156" y="3812313"/>
            <a:chExt cx="3191272" cy="94296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7D1288-BA64-AE4B-A8B9-E0CEF881A4F6}"/>
                </a:ext>
              </a:extLst>
            </p:cNvPr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82C846A-76B3-EC47-BE54-2726595098A3}"/>
                </a:ext>
              </a:extLst>
            </p:cNvPr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74D2F68-7EAD-7A49-8A15-5AEFC3AA49BD}"/>
                </a:ext>
              </a:extLst>
            </p:cNvPr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C80BF0A-6AE8-7C47-8942-8CA09C56814C}"/>
                </a:ext>
              </a:extLst>
            </p:cNvPr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4C937-C2CF-C34B-9ED8-AF949D77030A}"/>
                </a:ext>
              </a:extLst>
            </p:cNvPr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4AA265-F438-0644-B7F4-BC2CC22D8AAF}"/>
                </a:ext>
              </a:extLst>
            </p:cNvPr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56EAC7E-74D2-BA49-ABC6-473DF65551E6}"/>
                </a:ext>
              </a:extLst>
            </p:cNvPr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7198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goes into multi-bit adders; multi-bit wires?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233676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b="1" dirty="0"/>
              <a:t>reality, </a:t>
            </a:r>
            <a:r>
              <a:rPr lang="en-US" dirty="0"/>
              <a:t>a wire can only carry 1 bit.</a:t>
            </a:r>
          </a:p>
          <a:p>
            <a:r>
              <a:rPr lang="en-US" dirty="0"/>
              <a:t>but we're living in schematic-land.</a:t>
            </a:r>
          </a:p>
          <a:p>
            <a:r>
              <a:rPr lang="en-US" dirty="0"/>
              <a:t>if we want to, say, NOT a 32-bit value, we can </a:t>
            </a:r>
            <a:r>
              <a:rPr lang="en-US" i="1" dirty="0"/>
              <a:t>draw</a:t>
            </a:r>
            <a:r>
              <a:rPr lang="en-US" dirty="0"/>
              <a:t> it like: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62200" y="1910166"/>
            <a:ext cx="4343400" cy="1013307"/>
            <a:chOff x="2362200" y="1104900"/>
            <a:chExt cx="4343400" cy="1013307"/>
          </a:xfrm>
        </p:grpSpPr>
        <p:grpSp>
          <p:nvGrpSpPr>
            <p:cNvPr id="8" name="Group 7"/>
            <p:cNvGrpSpPr/>
            <p:nvPr/>
          </p:nvGrpSpPr>
          <p:grpSpPr>
            <a:xfrm>
              <a:off x="2362200" y="1320368"/>
              <a:ext cx="4343400" cy="797839"/>
              <a:chOff x="2089542" y="2761118"/>
              <a:chExt cx="4343400" cy="797839"/>
            </a:xfrm>
          </p:grpSpPr>
          <p:sp>
            <p:nvSpPr>
              <p:cNvPr id="11" name="Isosceles Triangle 9"/>
              <p:cNvSpPr/>
              <p:nvPr/>
            </p:nvSpPr>
            <p:spPr>
              <a:xfrm rot="5400000">
                <a:off x="3602269" y="2561684"/>
                <a:ext cx="797839" cy="1196707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599542" y="2888136"/>
                <a:ext cx="543805" cy="54380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H="1">
                <a:off x="2089542" y="3162300"/>
                <a:ext cx="13132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12" idx="6"/>
              </p:cNvCxnSpPr>
              <p:nvPr/>
            </p:nvCxnSpPr>
            <p:spPr>
              <a:xfrm flipH="1" flipV="1">
                <a:off x="5143347" y="3160039"/>
                <a:ext cx="1289595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2442532" y="2888136"/>
                <a:ext cx="523310" cy="543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5423737" y="2888136"/>
                <a:ext cx="523310" cy="54380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2467932" y="11049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32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36550" y="1104900"/>
              <a:ext cx="68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32</a:t>
              </a: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152400" y="3008970"/>
            <a:ext cx="8763000" cy="2515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shorthand for </a:t>
            </a:r>
            <a:r>
              <a:rPr lang="en-US" b="1" dirty="0"/>
              <a:t>32 parallel wires and 32 NOT gates.</a:t>
            </a:r>
            <a:endParaRPr lang="en-US" dirty="0"/>
          </a:p>
          <a:p>
            <a:r>
              <a:rPr lang="en-US" dirty="0"/>
              <a:t>Logisim calls these wires </a:t>
            </a:r>
            <a:r>
              <a:rPr lang="en-US" b="1" dirty="0"/>
              <a:t>wire bundles </a:t>
            </a:r>
            <a:r>
              <a:rPr lang="en-US" dirty="0"/>
              <a:t>and colors them </a:t>
            </a:r>
            <a:r>
              <a:rPr lang="en-US" b="1" dirty="0"/>
              <a:t>black.</a:t>
            </a:r>
          </a:p>
          <a:p>
            <a:pPr lvl="1"/>
            <a:r>
              <a:rPr lang="en-US" sz="1600" dirty="0"/>
              <a:t>it doesn't draw the slashes and numbers though</a:t>
            </a:r>
            <a:r>
              <a:rPr lang="mr-IN" sz="1600" dirty="0"/>
              <a:t>…</a:t>
            </a:r>
            <a:endParaRPr lang="en-US" sz="1600" dirty="0"/>
          </a:p>
          <a:p>
            <a:r>
              <a:rPr lang="en-US" b="1" dirty="0">
                <a:solidFill>
                  <a:schemeClr val="accent6"/>
                </a:solidFill>
              </a:rPr>
              <a:t>orange wires </a:t>
            </a:r>
            <a:r>
              <a:rPr lang="en-US" dirty="0"/>
              <a:t>happen when you have two things of </a:t>
            </a:r>
            <a:r>
              <a:rPr lang="en-US" b="1" dirty="0"/>
              <a:t>different bit widths</a:t>
            </a:r>
            <a:r>
              <a:rPr lang="en-US" dirty="0"/>
              <a:t> connected together.</a:t>
            </a:r>
          </a:p>
          <a:p>
            <a:pPr lvl="1"/>
            <a:r>
              <a:rPr lang="en-US" dirty="0"/>
              <a:t>it's like a type error. you have to make sure the bit widths of the things on both ends are the same.</a:t>
            </a:r>
          </a:p>
        </p:txBody>
      </p:sp>
    </p:spTree>
    <p:extLst>
      <p:ext uri="{BB962C8B-B14F-4D97-AF65-F5344CB8AC3E}">
        <p14:creationId xmlns:p14="http://schemas.microsoft.com/office/powerpoint/2010/main" val="36767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bundle of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bits means bigger numbers and more computation at once!</a:t>
            </a:r>
          </a:p>
          <a:p>
            <a:pPr lvl="1"/>
            <a:r>
              <a:rPr lang="en-US" dirty="0"/>
              <a:t>so why don’t we see 128-bit and 256-bit computers yet?</a:t>
            </a:r>
          </a:p>
          <a:p>
            <a:r>
              <a:rPr lang="en-US" dirty="0"/>
              <a:t>for a given word size, </a:t>
            </a:r>
            <a:r>
              <a:rPr lang="en-US" b="1" dirty="0"/>
              <a:t>all the circuitry </a:t>
            </a:r>
            <a:r>
              <a:rPr lang="en-US" dirty="0"/>
              <a:t>has to be built to support it.</a:t>
            </a:r>
          </a:p>
          <a:p>
            <a:r>
              <a:rPr lang="en-US" b="1" dirty="0"/>
              <a:t>to add two 64-bit numbers, you need:</a:t>
            </a:r>
          </a:p>
          <a:p>
            <a:pPr lvl="1"/>
            <a:r>
              <a:rPr lang="en-US" dirty="0"/>
              <a:t>64 1-bit adders…</a:t>
            </a:r>
          </a:p>
          <a:p>
            <a:pPr lvl="1"/>
            <a:r>
              <a:rPr lang="en-US" dirty="0"/>
              <a:t>128 wires going in…</a:t>
            </a:r>
          </a:p>
          <a:p>
            <a:pPr lvl="1"/>
            <a:r>
              <a:rPr lang="en-US" dirty="0"/>
              <a:t>64 wires coming out…</a:t>
            </a:r>
          </a:p>
          <a:p>
            <a:r>
              <a:rPr lang="en-US" b="1" dirty="0"/>
              <a:t>wire bundles aren't real; </a:t>
            </a:r>
            <a:r>
              <a:rPr lang="en-US" dirty="0"/>
              <a:t>real circuits have to deal with this problem!</a:t>
            </a:r>
          </a:p>
          <a:p>
            <a:pPr lvl="1"/>
            <a:r>
              <a:rPr lang="en-US" dirty="0"/>
              <a:t>this is the problem of </a:t>
            </a:r>
            <a:r>
              <a:rPr lang="en-US" b="1" dirty="0"/>
              <a:t>interconnect.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421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87159" cy="4801659"/>
          </a:xfrm>
        </p:spPr>
        <p:txBody>
          <a:bodyPr/>
          <a:lstStyle/>
          <a:p>
            <a:r>
              <a:rPr lang="en-US" dirty="0"/>
              <a:t>remember how we do subtraction?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mr-IN" b="1" dirty="0">
                <a:latin typeface="Consolas" panose="020B0609020204030204" pitchFamily="49" charset="0"/>
              </a:rPr>
              <a:t>-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y ==  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+ (-y) == 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+ ~y + 1</a:t>
            </a:r>
          </a:p>
          <a:p>
            <a:r>
              <a:rPr lang="en-US" dirty="0"/>
              <a:t>we can NOT y with… what kind of gate?</a:t>
            </a:r>
          </a:p>
          <a:p>
            <a:r>
              <a:rPr lang="en-US" dirty="0"/>
              <a:t>how do we add 1 without any </a:t>
            </a:r>
            <a:r>
              <a:rPr lang="en-US" b="1" dirty="0"/>
              <a:t>extra</a:t>
            </a:r>
            <a:r>
              <a:rPr lang="en-US" dirty="0"/>
              <a:t> circuitry?</a:t>
            </a:r>
          </a:p>
          <a:p>
            <a:pPr lvl="1"/>
            <a:r>
              <a:rPr lang="en-US" dirty="0"/>
              <a:t>we use a </a:t>
            </a:r>
            <a:r>
              <a:rPr lang="en-US" i="1" dirty="0"/>
              <a:t>full adder for the LSB, </a:t>
            </a:r>
            <a:r>
              <a:rPr lang="en-US" dirty="0"/>
              <a:t>and when</a:t>
            </a:r>
            <a:br>
              <a:rPr lang="en-US" dirty="0"/>
            </a:br>
            <a:r>
              <a:rPr lang="en-US" dirty="0"/>
              <a:t>we're subtracting, set the "carry in" to 1</a:t>
            </a:r>
          </a:p>
          <a:p>
            <a:pPr lvl="1"/>
            <a:r>
              <a:rPr lang="en-US" dirty="0"/>
              <a:t>now we're doing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x + ~y + 1</a:t>
            </a:r>
            <a:r>
              <a:rPr lang="en-US" b="1" dirty="0"/>
              <a:t>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72200" y="2283977"/>
            <a:ext cx="3343672" cy="1340847"/>
            <a:chOff x="5511756" y="3414426"/>
            <a:chExt cx="3343672" cy="1340847"/>
          </a:xfrm>
        </p:grpSpPr>
        <p:sp>
          <p:nvSpPr>
            <p:cNvPr id="8" name="Rectangle 7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511756" y="4293608"/>
              <a:ext cx="759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/>
                <a:t>~B</a:t>
              </a:r>
              <a:r>
                <a:rPr lang="en-US" sz="2400" b="1" baseline="-25000"/>
                <a:t>0</a:t>
              </a:r>
              <a:endParaRPr lang="en-US" sz="2400" b="1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96000" y="952500"/>
            <a:ext cx="3419872" cy="1340847"/>
            <a:chOff x="5435556" y="3414426"/>
            <a:chExt cx="3419872" cy="1340847"/>
          </a:xfrm>
        </p:grpSpPr>
        <p:sp>
          <p:nvSpPr>
            <p:cNvPr id="17" name="Rectangle 16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435556" y="4293608"/>
              <a:ext cx="836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~B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542976" y="3583423"/>
            <a:ext cx="379920" cy="839394"/>
            <a:chOff x="7542976" y="3583423"/>
            <a:chExt cx="379920" cy="839394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7724470" y="3583423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542976" y="3961152"/>
              <a:ext cx="379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1</a:t>
              </a:r>
              <a:endParaRPr lang="en-US" sz="2400" b="1" baseline="-25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674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6381707" y="633289"/>
            <a:ext cx="2495470" cy="873179"/>
            <a:chOff x="6381707" y="633289"/>
            <a:chExt cx="2495470" cy="873179"/>
          </a:xfrm>
        </p:grpSpPr>
        <p:sp>
          <p:nvSpPr>
            <p:cNvPr id="33" name="TextBox 32"/>
            <p:cNvSpPr txBox="1"/>
            <p:nvPr/>
          </p:nvSpPr>
          <p:spPr>
            <a:xfrm>
              <a:off x="6381707" y="633289"/>
              <a:ext cx="2495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MSB carry-out</a:t>
              </a:r>
              <a:endParaRPr lang="en-US" sz="2400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7634205" y="1088013"/>
              <a:ext cx="0" cy="41845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unsigned overflow in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78803" cy="4801659"/>
          </a:xfrm>
        </p:spPr>
        <p:txBody>
          <a:bodyPr/>
          <a:lstStyle/>
          <a:p>
            <a:r>
              <a:rPr lang="en-US" dirty="0"/>
              <a:t>how did we detect </a:t>
            </a:r>
            <a:r>
              <a:rPr lang="en-US" b="1" dirty="0"/>
              <a:t>unsigned</a:t>
            </a:r>
            <a:r>
              <a:rPr lang="en-US" dirty="0"/>
              <a:t> overflow?</a:t>
            </a:r>
          </a:p>
          <a:p>
            <a:pPr lvl="1"/>
            <a:r>
              <a:rPr lang="en-US" dirty="0"/>
              <a:t>we can </a:t>
            </a:r>
            <a:r>
              <a:rPr lang="en-US" b="1" dirty="0"/>
              <a:t>look at the MSB's carry-out.</a:t>
            </a:r>
          </a:p>
          <a:p>
            <a:r>
              <a:rPr lang="en-US" dirty="0"/>
              <a:t>when adding, if it's 1, it's an overflow.</a:t>
            </a:r>
          </a:p>
          <a:p>
            <a:r>
              <a:rPr lang="en-US" dirty="0"/>
              <a:t>when subtracting, if it's </a:t>
            </a:r>
            <a:r>
              <a:rPr lang="en-US" i="1" dirty="0"/>
              <a:t>0,</a:t>
            </a:r>
            <a:r>
              <a:rPr lang="en-US" dirty="0"/>
              <a:t> it's an overflow.</a:t>
            </a:r>
          </a:p>
          <a:p>
            <a:pPr lvl="1"/>
            <a:r>
              <a:rPr lang="en-US" dirty="0"/>
              <a:t>which interpretation is it? well, we'd have to </a:t>
            </a:r>
            <a:r>
              <a:rPr lang="en-US" b="1" dirty="0"/>
              <a:t>make a decision…</a:t>
            </a:r>
          </a:p>
          <a:p>
            <a:pPr lvl="1"/>
            <a:r>
              <a:rPr lang="en-US" dirty="0"/>
              <a:t>which we'll learn about shortly!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248400" y="3750967"/>
            <a:ext cx="3191272" cy="1340847"/>
            <a:chOff x="5664156" y="3414426"/>
            <a:chExt cx="3191272" cy="1340847"/>
          </a:xfrm>
        </p:grpSpPr>
        <p:sp>
          <p:nvSpPr>
            <p:cNvPr id="7" name="Rectangle 6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48400" y="2419490"/>
            <a:ext cx="3191272" cy="1340847"/>
            <a:chOff x="5664156" y="3414426"/>
            <a:chExt cx="3191272" cy="1340847"/>
          </a:xfrm>
        </p:grpSpPr>
        <p:sp>
          <p:nvSpPr>
            <p:cNvPr id="16" name="Rectangle 15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7072492" y="3414426"/>
              <a:ext cx="0" cy="41845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248400" y="1485900"/>
            <a:ext cx="3191272" cy="942960"/>
            <a:chOff x="5664156" y="3812313"/>
            <a:chExt cx="3191272" cy="942960"/>
          </a:xfrm>
        </p:grpSpPr>
        <p:sp>
          <p:nvSpPr>
            <p:cNvPr id="25" name="Rectangle 24"/>
            <p:cNvSpPr/>
            <p:nvPr/>
          </p:nvSpPr>
          <p:spPr>
            <a:xfrm>
              <a:off x="6624148" y="3832881"/>
              <a:ext cx="896689" cy="8966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</a:rPr>
                <a:t>+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175804" y="4041692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175804" y="4519926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520837" y="4281225"/>
              <a:ext cx="44834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664156" y="4293608"/>
              <a:ext cx="607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64156" y="3812313"/>
              <a:ext cx="605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  <a:r>
                <a:rPr lang="en-US" sz="2400" b="1" baseline="-25000" dirty="0"/>
                <a:t>2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71341" y="4061998"/>
              <a:ext cx="884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S</a:t>
              </a:r>
              <a:r>
                <a:rPr lang="en-US" sz="2400" b="1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202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signed overflow in 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49958" cy="1219199"/>
          </a:xfrm>
        </p:spPr>
        <p:txBody>
          <a:bodyPr>
            <a:normAutofit/>
          </a:bodyPr>
          <a:lstStyle/>
          <a:p>
            <a:r>
              <a:rPr lang="en-US" dirty="0"/>
              <a:t>how did we detect </a:t>
            </a:r>
            <a:r>
              <a:rPr lang="en-US" b="1" dirty="0"/>
              <a:t>signed </a:t>
            </a:r>
            <a:r>
              <a:rPr lang="en-US" dirty="0"/>
              <a:t>overflow?</a:t>
            </a:r>
          </a:p>
          <a:p>
            <a:pPr lvl="1"/>
            <a:r>
              <a:rPr lang="en-US" b="1" dirty="0"/>
              <a:t>same </a:t>
            </a:r>
            <a:r>
              <a:rPr lang="en-US" dirty="0"/>
              <a:t>input signs; </a:t>
            </a:r>
            <a:r>
              <a:rPr lang="en-US" b="1" dirty="0"/>
              <a:t>different </a:t>
            </a:r>
            <a:r>
              <a:rPr lang="en-US" dirty="0"/>
              <a:t>output sign.</a:t>
            </a:r>
          </a:p>
          <a:p>
            <a:r>
              <a:rPr lang="en-US" dirty="0"/>
              <a:t>that feels truth-table-y.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842789"/>
              </p:ext>
            </p:extLst>
          </p:nvPr>
        </p:nvGraphicFramePr>
        <p:xfrm>
          <a:off x="6781800" y="567290"/>
          <a:ext cx="2115366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362562" y="550357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78766" y="549479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77309" y="545245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</a:t>
            </a:r>
            <a:endParaRPr lang="en-US" sz="2800" b="1" baseline="-25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62562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62562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62562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62562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09224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09224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09224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09224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42831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42831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42831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42831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62562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62562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62562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62562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09224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9224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09224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9224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07886" y="542208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b="1" baseline="-25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54918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54918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54918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54918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54918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54918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54918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4918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41424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441424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441424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50381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02013" y="1866900"/>
            <a:ext cx="5329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input signs </a:t>
            </a:r>
            <a:r>
              <a:rPr lang="en-US" sz="2200" b="1" dirty="0"/>
              <a:t>differ</a:t>
            </a:r>
            <a:r>
              <a:rPr lang="en-US" sz="2200" dirty="0"/>
              <a:t>, we </a:t>
            </a:r>
            <a:r>
              <a:rPr lang="en-US" sz="2200" b="1" dirty="0"/>
              <a:t>can't </a:t>
            </a:r>
            <a:r>
              <a:rPr lang="en-US" sz="2200" dirty="0"/>
              <a:t>have an overflow, so those rows are all 0.</a:t>
            </a:r>
            <a:endParaRPr lang="en-US" sz="22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512606" y="2990112"/>
            <a:ext cx="5329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the input signs </a:t>
            </a:r>
            <a:r>
              <a:rPr lang="en-US" sz="2200" b="1" dirty="0"/>
              <a:t>match</a:t>
            </a:r>
            <a:r>
              <a:rPr lang="en-US" sz="2200" dirty="0"/>
              <a:t>, overflow happens when the output sign </a:t>
            </a:r>
            <a:r>
              <a:rPr lang="en-US" sz="2200" b="1" dirty="0"/>
              <a:t>differs.</a:t>
            </a:r>
            <a:endParaRPr lang="en-US" sz="2200" i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A24C8E-E073-2E48-968E-9BF93B880754}"/>
              </a:ext>
            </a:extLst>
          </p:cNvPr>
          <p:cNvSpPr txBox="1"/>
          <p:nvPr/>
        </p:nvSpPr>
        <p:spPr>
          <a:xfrm>
            <a:off x="1219201" y="4154597"/>
            <a:ext cx="4144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on the lab, you’ll turn this truth table into a circuit!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7103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7" grpId="0"/>
      <p:bldP spid="79" grpId="0"/>
      <p:bldP spid="81" grpId="0"/>
      <p:bldP spid="82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:)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Hardware that</a:t>
            </a:r>
            <a:br>
              <a:rPr lang="en-US" dirty="0"/>
            </a:br>
            <a:r>
              <a:rPr lang="en-US" dirty="0"/>
              <a:t>makes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657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you're used to doing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how do we make decisions in programming?</a:t>
            </a:r>
          </a:p>
          <a:p>
            <a:pPr lvl="1"/>
            <a:r>
              <a:rPr lang="en-US" dirty="0"/>
              <a:t>with if-</a:t>
            </a:r>
            <a:r>
              <a:rPr lang="en-US" dirty="0" err="1"/>
              <a:t>elses</a:t>
            </a:r>
            <a:r>
              <a:rPr lang="en-US" dirty="0"/>
              <a:t>, conditional loops, switches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526756"/>
            <a:ext cx="358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&amp; B;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+ 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857500"/>
            <a:ext cx="5139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mode == 1, is the </a:t>
            </a:r>
            <a:r>
              <a:rPr lang="en-US" sz="2200" b="1" dirty="0"/>
              <a:t>else</a:t>
            </a:r>
            <a:r>
              <a:rPr lang="en-US" sz="2200" dirty="0"/>
              <a:t> clause run?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2" y="3309281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/>
              <a:t>No.</a:t>
            </a:r>
            <a:endParaRPr lang="en-US" sz="2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477434" y="3962204"/>
            <a:ext cx="6189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make a decision </a:t>
            </a:r>
            <a:r>
              <a:rPr lang="en-US" sz="2200" dirty="0">
                <a:solidFill>
                  <a:srgbClr val="FF0000"/>
                </a:solidFill>
              </a:rPr>
              <a:t>in software, </a:t>
            </a:r>
            <a:r>
              <a:rPr lang="en-US" sz="2200" b="1" dirty="0">
                <a:solidFill>
                  <a:srgbClr val="FF0000"/>
                </a:solidFill>
              </a:rPr>
              <a:t>only one code path is run; the others never happen.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49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hardware does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instead of making the decision </a:t>
            </a:r>
            <a:r>
              <a:rPr lang="en-US" i="1" dirty="0"/>
              <a:t>first</a:t>
            </a:r>
            <a:r>
              <a:rPr lang="en-US" dirty="0"/>
              <a:t> and then doing </a:t>
            </a:r>
            <a:r>
              <a:rPr lang="en-US" i="1" dirty="0"/>
              <a:t>one</a:t>
            </a:r>
            <a:r>
              <a:rPr lang="en-US" dirty="0"/>
              <a:t> thing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hardware does </a:t>
            </a:r>
            <a:r>
              <a:rPr lang="en-US" b="1" dirty="0"/>
              <a:t>all possible things, </a:t>
            </a:r>
            <a:r>
              <a:rPr lang="en-US" i="1" dirty="0"/>
              <a:t>then</a:t>
            </a:r>
            <a:r>
              <a:rPr lang="en-US" dirty="0"/>
              <a:t> decides which to use.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526756"/>
            <a:ext cx="358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and = A &amp; B;</a:t>
            </a:r>
          </a:p>
          <a:p>
            <a:pPr lvl="0" defTabSz="822960">
              <a:buSzPct val="100000"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sum = A + B;</a:t>
            </a:r>
          </a:p>
          <a:p>
            <a:pPr lvl="0" defTabSz="822960">
              <a:buSzPct val="100000"/>
            </a:pPr>
            <a:endParaRPr lang="en-US" sz="2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and;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3601869"/>
            <a:ext cx="48175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make a decision in hardware, </a:t>
            </a:r>
            <a:r>
              <a:rPr lang="en-US" sz="2200" b="1" dirty="0">
                <a:solidFill>
                  <a:srgbClr val="FF0000"/>
                </a:solidFill>
              </a:rPr>
              <a:t>you do all possible things, </a:t>
            </a:r>
            <a:r>
              <a:rPr lang="en-US" sz="2200" dirty="0">
                <a:solidFill>
                  <a:srgbClr val="FF0000"/>
                </a:solidFill>
              </a:rPr>
              <a:t>then </a:t>
            </a:r>
            <a:r>
              <a:rPr lang="en-US" sz="2200" b="1" dirty="0">
                <a:solidFill>
                  <a:srgbClr val="FF0000"/>
                </a:solidFill>
              </a:rPr>
              <a:t>pick only the thing you need, </a:t>
            </a:r>
            <a:r>
              <a:rPr lang="en-US" sz="2200" dirty="0">
                <a:solidFill>
                  <a:srgbClr val="FF0000"/>
                </a:solidFill>
              </a:rPr>
              <a:t>and </a:t>
            </a:r>
            <a:r>
              <a:rPr lang="en-US" sz="2200" b="1" dirty="0">
                <a:solidFill>
                  <a:srgbClr val="FF0000"/>
                </a:solidFill>
              </a:rPr>
              <a:t>ignore the rest.</a:t>
            </a:r>
            <a:endParaRPr lang="en-US" sz="2200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526756"/>
            <a:ext cx="5444067" cy="949744"/>
            <a:chOff x="3124200" y="1526756"/>
            <a:chExt cx="5444067" cy="949744"/>
          </a:xfrm>
        </p:grpSpPr>
        <p:sp>
          <p:nvSpPr>
            <p:cNvPr id="7" name="TextBox 6"/>
            <p:cNvSpPr txBox="1"/>
            <p:nvPr/>
          </p:nvSpPr>
          <p:spPr>
            <a:xfrm>
              <a:off x="3429000" y="1562100"/>
              <a:ext cx="51392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this seems wasteful, but: </a:t>
              </a:r>
              <a:r>
                <a:rPr lang="en-US" sz="2200" b="1" dirty="0"/>
                <a:t>these two paths can be done </a:t>
              </a:r>
              <a:r>
                <a:rPr lang="en-US" sz="2200" b="1" i="1" dirty="0">
                  <a:solidFill>
                    <a:srgbClr val="FF0000"/>
                  </a:solidFill>
                </a:rPr>
                <a:t>at the same time!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3124200" y="1526756"/>
              <a:ext cx="304800" cy="949744"/>
            </a:xfrm>
            <a:prstGeom prst="rightBrace">
              <a:avLst>
                <a:gd name="adj1" fmla="val 36111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AB0BD7F-5A3B-D041-8DC3-F99F557F8180}"/>
              </a:ext>
            </a:extLst>
          </p:cNvPr>
          <p:cNvSpPr txBox="1"/>
          <p:nvPr/>
        </p:nvSpPr>
        <p:spPr>
          <a:xfrm>
            <a:off x="4004643" y="2583888"/>
            <a:ext cx="4817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hardware is </a:t>
            </a:r>
            <a:r>
              <a:rPr lang="en-US" sz="2200" i="1" dirty="0"/>
              <a:t>really good</a:t>
            </a:r>
            <a:r>
              <a:rPr lang="en-US" sz="2200" dirty="0"/>
              <a:t> at doing things in parallel, so we may as well.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23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155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multiplexer</a:t>
            </a:r>
            <a:r>
              <a:rPr lang="en-US" dirty="0"/>
              <a:t> (</a:t>
            </a:r>
            <a:r>
              <a:rPr lang="en-US" b="1" dirty="0"/>
              <a:t>mux</a:t>
            </a:r>
            <a:r>
              <a:rPr lang="en-US" dirty="0"/>
              <a:t>) outputs one of its inputs based on a </a:t>
            </a:r>
            <a:r>
              <a:rPr lang="en-US" b="1" dirty="0"/>
              <a:t>select.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97065" y="1273366"/>
            <a:ext cx="2572293" cy="2563366"/>
            <a:chOff x="573758" y="1273366"/>
            <a:chExt cx="2572293" cy="2563366"/>
          </a:xfrm>
        </p:grpSpPr>
        <p:sp>
          <p:nvSpPr>
            <p:cNvPr id="8" name="TextBox 7"/>
            <p:cNvSpPr txBox="1"/>
            <p:nvPr/>
          </p:nvSpPr>
          <p:spPr>
            <a:xfrm>
              <a:off x="2458358" y="1797736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3758" y="1273366"/>
              <a:ext cx="2326842" cy="2563366"/>
              <a:chOff x="573758" y="1273366"/>
              <a:chExt cx="2326842" cy="2563366"/>
            </a:xfrm>
          </p:grpSpPr>
          <p:sp>
            <p:nvSpPr>
              <p:cNvPr id="10" name="Trapezoid 9"/>
              <p:cNvSpPr/>
              <p:nvPr/>
            </p:nvSpPr>
            <p:spPr>
              <a:xfrm rot="5400000">
                <a:off x="800100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55321" y="179773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2438400" y="2378228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73758" y="1273366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A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>
                <a:off x="655321" y="293112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73758" y="2438615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B</a:t>
                </a:r>
              </a:p>
            </p:txBody>
          </p:sp>
          <p:cxnSp>
            <p:nvCxnSpPr>
              <p:cNvPr id="16" name="Straight Connector 15"/>
              <p:cNvCxnSpPr>
                <a:stCxn id="11" idx="3"/>
              </p:cNvCxnSpPr>
              <p:nvPr/>
            </p:nvCxnSpPr>
            <p:spPr>
              <a:xfrm>
                <a:off x="1790700" y="3123932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755622" y="3187944"/>
                <a:ext cx="4511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22035" y="3714826"/>
            <a:ext cx="3611272" cy="895274"/>
            <a:chOff x="4899964" y="3214324"/>
            <a:chExt cx="3611272" cy="895274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6705600" y="3214324"/>
              <a:ext cx="0" cy="4813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99964" y="3678711"/>
              <a:ext cx="36112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This is the select input.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78193" y="1257300"/>
            <a:ext cx="2572293" cy="2563366"/>
            <a:chOff x="3054886" y="1257300"/>
            <a:chExt cx="2572293" cy="2563366"/>
          </a:xfrm>
        </p:grpSpPr>
        <p:sp>
          <p:nvSpPr>
            <p:cNvPr id="22" name="TextBox 21"/>
            <p:cNvSpPr txBox="1"/>
            <p:nvPr/>
          </p:nvSpPr>
          <p:spPr>
            <a:xfrm>
              <a:off x="4939486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054886" y="1257300"/>
              <a:ext cx="2326842" cy="2563366"/>
              <a:chOff x="3054886" y="1257300"/>
              <a:chExt cx="2326842" cy="2563366"/>
            </a:xfrm>
          </p:grpSpPr>
          <p:sp>
            <p:nvSpPr>
              <p:cNvPr id="24" name="Trapezoid 23"/>
              <p:cNvSpPr/>
              <p:nvPr/>
            </p:nvSpPr>
            <p:spPr>
              <a:xfrm rot="5400000">
                <a:off x="3281228" y="1697589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>
                <a:off x="3136449" y="1781670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919528" y="236216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054886" y="1257300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A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H="1">
                <a:off x="3136449" y="291505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054886" y="2422549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B</a:t>
                </a:r>
              </a:p>
            </p:txBody>
          </p:sp>
          <p:cxnSp>
            <p:nvCxnSpPr>
              <p:cNvPr id="30" name="Straight Connector 29"/>
              <p:cNvCxnSpPr>
                <a:stCxn id="31" idx="3"/>
              </p:cNvCxnSpPr>
              <p:nvPr/>
            </p:nvCxnSpPr>
            <p:spPr>
              <a:xfrm>
                <a:off x="4271828" y="3107866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236750" y="3171878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S=0</a:t>
                </a:r>
              </a:p>
            </p:txBody>
          </p:sp>
          <p:cxnSp>
            <p:nvCxnSpPr>
              <p:cNvPr id="32" name="Straight Connector 31"/>
              <p:cNvCxnSpPr>
                <a:stCxn id="31" idx="0"/>
              </p:cNvCxnSpPr>
              <p:nvPr/>
            </p:nvCxnSpPr>
            <p:spPr>
              <a:xfrm flipH="1" flipV="1">
                <a:off x="3598650" y="1797736"/>
                <a:ext cx="1320878" cy="547553"/>
              </a:xfrm>
              <a:prstGeom prst="line">
                <a:avLst/>
              </a:prstGeom>
              <a:ln w="762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5885907" y="1257300"/>
            <a:ext cx="2572293" cy="2563366"/>
            <a:chOff x="5562600" y="1257300"/>
            <a:chExt cx="2572293" cy="2563366"/>
          </a:xfrm>
        </p:grpSpPr>
        <p:sp>
          <p:nvSpPr>
            <p:cNvPr id="34" name="Trapezoid 33"/>
            <p:cNvSpPr/>
            <p:nvPr/>
          </p:nvSpPr>
          <p:spPr>
            <a:xfrm rot="5400000">
              <a:off x="5788942" y="1697589"/>
              <a:ext cx="1981200" cy="1295400"/>
            </a:xfrm>
            <a:prstGeom prst="trapezoid">
              <a:avLst>
                <a:gd name="adj" fmla="val 35205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5644163" y="1781670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427242" y="2362162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2600" y="1257300"/>
              <a:ext cx="451155" cy="45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47200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5644163" y="2915056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562600" y="2422549"/>
              <a:ext cx="451155" cy="45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B</a:t>
              </a:r>
            </a:p>
          </p:txBody>
        </p:sp>
        <p:cxnSp>
          <p:nvCxnSpPr>
            <p:cNvPr id="41" name="Straight Connector 40"/>
            <p:cNvCxnSpPr>
              <a:stCxn id="43" idx="3"/>
            </p:cNvCxnSpPr>
            <p:nvPr/>
          </p:nvCxnSpPr>
          <p:spPr>
            <a:xfrm>
              <a:off x="6779542" y="3107866"/>
              <a:ext cx="0" cy="7128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744464" y="3171878"/>
              <a:ext cx="9448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S=1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6131842" y="2338254"/>
              <a:ext cx="1294292" cy="576802"/>
            </a:xfrm>
            <a:prstGeom prst="line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3949995" y="1540006"/>
            <a:ext cx="3482358" cy="3277876"/>
            <a:chOff x="3949995" y="1540006"/>
            <a:chExt cx="3482358" cy="3277876"/>
          </a:xfrm>
        </p:grpSpPr>
        <p:sp>
          <p:nvSpPr>
            <p:cNvPr id="46" name="TextBox 45"/>
            <p:cNvSpPr txBox="1"/>
            <p:nvPr/>
          </p:nvSpPr>
          <p:spPr>
            <a:xfrm>
              <a:off x="4964787" y="4048441"/>
              <a:ext cx="24675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unselected input is </a:t>
              </a:r>
              <a:r>
                <a:rPr lang="en-US" sz="2200" b="1" dirty="0"/>
                <a:t>ignored!</a:t>
              </a:r>
            </a:p>
          </p:txBody>
        </p:sp>
        <p:sp>
          <p:nvSpPr>
            <p:cNvPr id="48" name="Multiply 47"/>
            <p:cNvSpPr/>
            <p:nvPr/>
          </p:nvSpPr>
          <p:spPr>
            <a:xfrm>
              <a:off x="3949995" y="2669068"/>
              <a:ext cx="491975" cy="491975"/>
            </a:xfrm>
            <a:prstGeom prst="mathMultiply">
              <a:avLst>
                <a:gd name="adj1" fmla="val 1721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Multiply 48"/>
            <p:cNvSpPr/>
            <p:nvPr/>
          </p:nvSpPr>
          <p:spPr>
            <a:xfrm>
              <a:off x="6439328" y="1540006"/>
              <a:ext cx="491975" cy="491975"/>
            </a:xfrm>
            <a:prstGeom prst="mathMultiply">
              <a:avLst>
                <a:gd name="adj1" fmla="val 1721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741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this if-else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now we have </a:t>
            </a:r>
            <a:r>
              <a:rPr lang="en-US"/>
              <a:t>enough information to do this: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04272" y="907088"/>
            <a:ext cx="358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&amp; B;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+ B;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35437" y="2669104"/>
            <a:ext cx="3234210" cy="1995091"/>
            <a:chOff x="515740" y="1256041"/>
            <a:chExt cx="3234210" cy="1995091"/>
          </a:xfrm>
        </p:grpSpPr>
        <p:grpSp>
          <p:nvGrpSpPr>
            <p:cNvPr id="8" name="Group 7"/>
            <p:cNvGrpSpPr/>
            <p:nvPr/>
          </p:nvGrpSpPr>
          <p:grpSpPr>
            <a:xfrm>
              <a:off x="515740" y="1256041"/>
              <a:ext cx="2126526" cy="1564204"/>
              <a:chOff x="-131275" y="1368769"/>
              <a:chExt cx="3355182" cy="2467963"/>
            </a:xfrm>
          </p:grpSpPr>
          <p:sp>
            <p:nvSpPr>
              <p:cNvPr id="13" name="Trapezoid 12"/>
              <p:cNvSpPr/>
              <p:nvPr/>
            </p:nvSpPr>
            <p:spPr>
              <a:xfrm rot="5400000">
                <a:off x="1123407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endCxn id="20" idx="3"/>
              </p:cNvCxnSpPr>
              <p:nvPr/>
            </p:nvCxnSpPr>
            <p:spPr>
              <a:xfrm rot="10800000">
                <a:off x="-131272" y="1368769"/>
                <a:ext cx="1572101" cy="428969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761707" y="2378228"/>
                <a:ext cx="462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cxnSpLocks/>
              </p:cNvCxnSpPr>
              <p:nvPr/>
            </p:nvCxnSpPr>
            <p:spPr>
              <a:xfrm rot="10800000" flipV="1">
                <a:off x="-131275" y="2803317"/>
                <a:ext cx="1572102" cy="34700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14007" y="3123932"/>
                <a:ext cx="0" cy="712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1235348" y="2820245"/>
              <a:ext cx="14069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mode</a:t>
              </a:r>
              <a:endParaRPr lang="en-US" sz="2200" b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59140" y="1665007"/>
              <a:ext cx="10908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/>
                <a:t>result</a:t>
              </a:r>
              <a:endParaRPr lang="en-US" sz="2200" i="1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355166" y="4234808"/>
            <a:ext cx="3445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the select signal is basically the condition.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40857" y="2321813"/>
            <a:ext cx="694581" cy="694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+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600200" y="2476500"/>
            <a:ext cx="1140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0200" y="2857500"/>
            <a:ext cx="1140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851702" y="2363217"/>
            <a:ext cx="879490" cy="1296113"/>
            <a:chOff x="1355085" y="1384719"/>
            <a:chExt cx="879490" cy="1296113"/>
          </a:xfrm>
        </p:grpSpPr>
        <p:sp>
          <p:nvSpPr>
            <p:cNvPr id="25" name="Freeform 24"/>
            <p:cNvSpPr/>
            <p:nvPr/>
          </p:nvSpPr>
          <p:spPr>
            <a:xfrm>
              <a:off x="1456266" y="1490134"/>
              <a:ext cx="778309" cy="1190698"/>
            </a:xfrm>
            <a:custGeom>
              <a:avLst/>
              <a:gdLst>
                <a:gd name="connsiteX0" fmla="*/ 0 w 922866"/>
                <a:gd name="connsiteY0" fmla="*/ 0 h 1227667"/>
                <a:gd name="connsiteX1" fmla="*/ 0 w 922866"/>
                <a:gd name="connsiteY1" fmla="*/ 1227667 h 1227667"/>
                <a:gd name="connsiteX2" fmla="*/ 922866 w 922866"/>
                <a:gd name="connsiteY2" fmla="*/ 1227667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866" h="1227667">
                  <a:moveTo>
                    <a:pt x="0" y="0"/>
                  </a:moveTo>
                  <a:lnTo>
                    <a:pt x="0" y="1227667"/>
                  </a:lnTo>
                  <a:lnTo>
                    <a:pt x="922866" y="1227667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355085" y="1384719"/>
              <a:ext cx="202363" cy="2023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18944" y="2783621"/>
            <a:ext cx="621187" cy="1296113"/>
            <a:chOff x="1355085" y="1384719"/>
            <a:chExt cx="621187" cy="1296113"/>
          </a:xfrm>
        </p:grpSpPr>
        <p:sp>
          <p:nvSpPr>
            <p:cNvPr id="29" name="Freeform 28"/>
            <p:cNvSpPr/>
            <p:nvPr/>
          </p:nvSpPr>
          <p:spPr>
            <a:xfrm>
              <a:off x="1456267" y="1490134"/>
              <a:ext cx="520005" cy="1190698"/>
            </a:xfrm>
            <a:custGeom>
              <a:avLst/>
              <a:gdLst>
                <a:gd name="connsiteX0" fmla="*/ 0 w 922866"/>
                <a:gd name="connsiteY0" fmla="*/ 0 h 1227667"/>
                <a:gd name="connsiteX1" fmla="*/ 0 w 922866"/>
                <a:gd name="connsiteY1" fmla="*/ 1227667 h 1227667"/>
                <a:gd name="connsiteX2" fmla="*/ 922866 w 922866"/>
                <a:gd name="connsiteY2" fmla="*/ 1227667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866" h="1227667">
                  <a:moveTo>
                    <a:pt x="0" y="0"/>
                  </a:moveTo>
                  <a:lnTo>
                    <a:pt x="0" y="1227667"/>
                  </a:lnTo>
                  <a:lnTo>
                    <a:pt x="922866" y="1227667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355085" y="1384719"/>
              <a:ext cx="202363" cy="2023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73642" y="2236113"/>
            <a:ext cx="425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A</a:t>
            </a:r>
            <a:endParaRPr lang="en-US" sz="2200" b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163978" y="2625083"/>
            <a:ext cx="425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B</a:t>
            </a:r>
            <a:endParaRPr lang="en-US" sz="2200" b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431840" y="3360823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if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4907" y="2795591"/>
            <a:ext cx="77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else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9916" y="4272908"/>
            <a:ext cx="3445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send the input values to </a:t>
            </a:r>
            <a:r>
              <a:rPr lang="en-US" sz="2200" i="1" dirty="0"/>
              <a:t>all possible branches.</a:t>
            </a:r>
            <a:endParaRPr lang="en-US" sz="22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E4E3A63-2280-704E-A3E8-AE5567BAC950}"/>
              </a:ext>
            </a:extLst>
          </p:cNvPr>
          <p:cNvGrpSpPr/>
          <p:nvPr/>
        </p:nvGrpSpPr>
        <p:grpSpPr>
          <a:xfrm>
            <a:off x="2739605" y="3474289"/>
            <a:ext cx="703981" cy="702031"/>
            <a:chOff x="1541893" y="2087428"/>
            <a:chExt cx="1391599" cy="1387744"/>
          </a:xfrm>
        </p:grpSpPr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DC058D57-0311-174B-9329-F18D439A94A0}"/>
                </a:ext>
              </a:extLst>
            </p:cNvPr>
            <p:cNvSpPr/>
            <p:nvPr/>
          </p:nvSpPr>
          <p:spPr>
            <a:xfrm>
              <a:off x="1545748" y="2087428"/>
              <a:ext cx="1387744" cy="1387744"/>
            </a:xfrm>
            <a:prstGeom prst="arc">
              <a:avLst>
                <a:gd name="adj1" fmla="val 16200000"/>
                <a:gd name="adj2" fmla="val 54008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7">
              <a:extLst>
                <a:ext uri="{FF2B5EF4-FFF2-40B4-BE49-F238E27FC236}">
                  <a16:creationId xmlns:a16="http://schemas.microsoft.com/office/drawing/2014/main" id="{3A81C53A-D9E8-E74F-B6FD-925A2D0CEE5E}"/>
                </a:ext>
              </a:extLst>
            </p:cNvPr>
            <p:cNvSpPr/>
            <p:nvPr/>
          </p:nvSpPr>
          <p:spPr>
            <a:xfrm>
              <a:off x="1541893" y="2087428"/>
              <a:ext cx="695716" cy="1387744"/>
            </a:xfrm>
            <a:custGeom>
              <a:avLst/>
              <a:gdLst>
                <a:gd name="connsiteX0" fmla="*/ 0 w 1037737"/>
                <a:gd name="connsiteY0" fmla="*/ 0 h 1379672"/>
                <a:gd name="connsiteX1" fmla="*/ 1037737 w 1037737"/>
                <a:gd name="connsiteY1" fmla="*/ 0 h 1379672"/>
                <a:gd name="connsiteX2" fmla="*/ 1037737 w 1037737"/>
                <a:gd name="connsiteY2" fmla="*/ 1379672 h 1379672"/>
                <a:gd name="connsiteX3" fmla="*/ 0 w 1037737"/>
                <a:gd name="connsiteY3" fmla="*/ 1379672 h 1379672"/>
                <a:gd name="connsiteX4" fmla="*/ 0 w 1037737"/>
                <a:gd name="connsiteY4" fmla="*/ 0 h 1379672"/>
                <a:gd name="connsiteX0" fmla="*/ 1037737 w 1129177"/>
                <a:gd name="connsiteY0" fmla="*/ 1379672 h 1471112"/>
                <a:gd name="connsiteX1" fmla="*/ 0 w 1129177"/>
                <a:gd name="connsiteY1" fmla="*/ 1379672 h 1471112"/>
                <a:gd name="connsiteX2" fmla="*/ 0 w 1129177"/>
                <a:gd name="connsiteY2" fmla="*/ 0 h 1471112"/>
                <a:gd name="connsiteX3" fmla="*/ 1037737 w 1129177"/>
                <a:gd name="connsiteY3" fmla="*/ 0 h 1471112"/>
                <a:gd name="connsiteX4" fmla="*/ 1129177 w 1129177"/>
                <a:gd name="connsiteY4" fmla="*/ 1471112 h 1471112"/>
                <a:gd name="connsiteX0" fmla="*/ 1037737 w 1037737"/>
                <a:gd name="connsiteY0" fmla="*/ 1379672 h 1379672"/>
                <a:gd name="connsiteX1" fmla="*/ 0 w 1037737"/>
                <a:gd name="connsiteY1" fmla="*/ 1379672 h 1379672"/>
                <a:gd name="connsiteX2" fmla="*/ 0 w 1037737"/>
                <a:gd name="connsiteY2" fmla="*/ 0 h 1379672"/>
                <a:gd name="connsiteX3" fmla="*/ 1037737 w 1037737"/>
                <a:gd name="connsiteY3" fmla="*/ 0 h 137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737" h="1379672">
                  <a:moveTo>
                    <a:pt x="1037737" y="1379672"/>
                  </a:moveTo>
                  <a:lnTo>
                    <a:pt x="0" y="1379672"/>
                  </a:lnTo>
                  <a:lnTo>
                    <a:pt x="0" y="0"/>
                  </a:lnTo>
                  <a:lnTo>
                    <a:pt x="1037737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95247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 animBg="1"/>
      <p:bldP spid="32" grpId="0"/>
      <p:bldP spid="33" grpId="0"/>
      <p:bldP spid="37" grpId="0"/>
      <p:bldP spid="38" grpId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muxes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647332" cy="1904999"/>
          </a:xfrm>
        </p:spPr>
        <p:txBody>
          <a:bodyPr/>
          <a:lstStyle/>
          <a:p>
            <a:r>
              <a:rPr lang="en-US" dirty="0"/>
              <a:t>a mux can have any </a:t>
            </a:r>
            <a:r>
              <a:rPr lang="en-US" sz="1200" dirty="0"/>
              <a:t>(power-of-2) </a:t>
            </a:r>
            <a:r>
              <a:rPr lang="en-US" dirty="0"/>
              <a:t>number of inputs</a:t>
            </a:r>
          </a:p>
          <a:p>
            <a:r>
              <a:rPr lang="en-US" dirty="0"/>
              <a:t>here's one with 4 inputs!</a:t>
            </a:r>
          </a:p>
          <a:p>
            <a:r>
              <a:rPr lang="en-US" dirty="0"/>
              <a:t>to choose among </a:t>
            </a:r>
            <a:r>
              <a:rPr lang="en-US" b="1" dirty="0"/>
              <a:t>4 values</a:t>
            </a:r>
            <a:r>
              <a:rPr lang="mr-IN" b="1" dirty="0"/>
              <a:t>…</a:t>
            </a:r>
            <a:r>
              <a:rPr lang="en-US" dirty="0"/>
              <a:t> how big does the </a:t>
            </a:r>
            <a:r>
              <a:rPr lang="en-US" b="1" dirty="0"/>
              <a:t>select</a:t>
            </a:r>
            <a:r>
              <a:rPr lang="en-US" dirty="0"/>
              <a:t> signal have to be now?</a:t>
            </a:r>
          </a:p>
          <a:p>
            <a:pPr lvl="1"/>
            <a:r>
              <a:rPr lang="en-US" b="1" dirty="0"/>
              <a:t>2 bits.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56307" y="2146633"/>
            <a:ext cx="6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83440" y="723900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59330" y="1689063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90480" y="821289"/>
            <a:ext cx="1746353" cy="4257155"/>
            <a:chOff x="6564447" y="821289"/>
            <a:chExt cx="1746353" cy="4257155"/>
          </a:xfrm>
        </p:grpSpPr>
        <p:sp>
          <p:nvSpPr>
            <p:cNvPr id="10" name="Trapezoid 9"/>
            <p:cNvSpPr/>
            <p:nvPr/>
          </p:nvSpPr>
          <p:spPr>
            <a:xfrm rot="5400000">
              <a:off x="5581319" y="2266619"/>
              <a:ext cx="3712611" cy="821951"/>
            </a:xfrm>
            <a:prstGeom prst="trapezoid">
              <a:avLst>
                <a:gd name="adj" fmla="val 352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6564449" y="125194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848600" y="262129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564449" y="21717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448770" y="4365644"/>
              <a:ext cx="0" cy="712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564448" y="30861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564447" y="40005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738079" y="5066127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959329" y="2621290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85131" y="3565072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D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714626" y="4408299"/>
            <a:ext cx="741681" cy="597086"/>
            <a:chOff x="7406964" y="4368036"/>
            <a:chExt cx="741681" cy="597086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7406964" y="4368036"/>
              <a:ext cx="523310" cy="543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750509" y="4503457"/>
              <a:ext cx="398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2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56568" y="1021107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2312" y="1928593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48056" y="2836079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43800" y="3743565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E8EDB5-0D2E-DA4B-B626-0D666D69AA09}"/>
              </a:ext>
            </a:extLst>
          </p:cNvPr>
          <p:cNvSpPr txBox="1"/>
          <p:nvPr/>
        </p:nvSpPr>
        <p:spPr>
          <a:xfrm>
            <a:off x="1143000" y="2974124"/>
            <a:ext cx="5198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bit like a hardware switch-case.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8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4" grpId="0"/>
      <p:bldP spid="55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demultipliexers</a:t>
            </a:r>
            <a:r>
              <a:rPr lang="en-US" dirty="0"/>
              <a:t> considered pointless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53985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demultiplexer</a:t>
            </a:r>
            <a:r>
              <a:rPr lang="en-US" dirty="0"/>
              <a:t> (</a:t>
            </a:r>
            <a:r>
              <a:rPr lang="en-US" b="1" dirty="0" err="1"/>
              <a:t>demux</a:t>
            </a:r>
            <a:r>
              <a:rPr lang="en-US" dirty="0"/>
              <a:t>) is the opposite of a multiplexer, but...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flipH="1">
            <a:off x="347330" y="1354688"/>
            <a:ext cx="2490730" cy="2465977"/>
            <a:chOff x="655321" y="1370755"/>
            <a:chExt cx="2490730" cy="2465977"/>
          </a:xfrm>
        </p:grpSpPr>
        <p:sp>
          <p:nvSpPr>
            <p:cNvPr id="9" name="TextBox 8"/>
            <p:cNvSpPr txBox="1"/>
            <p:nvPr/>
          </p:nvSpPr>
          <p:spPr>
            <a:xfrm>
              <a:off x="2458358" y="1797736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55321" y="1370755"/>
              <a:ext cx="2245279" cy="2465977"/>
              <a:chOff x="655321" y="1370755"/>
              <a:chExt cx="2245279" cy="2465977"/>
            </a:xfrm>
          </p:grpSpPr>
          <p:sp>
            <p:nvSpPr>
              <p:cNvPr id="11" name="Trapezoid 10"/>
              <p:cNvSpPr/>
              <p:nvPr/>
            </p:nvSpPr>
            <p:spPr>
              <a:xfrm rot="5400000">
                <a:off x="800100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655321" y="179773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438400" y="2378228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655321" y="293112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7" idx="3"/>
              </p:cNvCxnSpPr>
              <p:nvPr/>
            </p:nvCxnSpPr>
            <p:spPr>
              <a:xfrm>
                <a:off x="1790700" y="3123932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755622" y="3187944"/>
                <a:ext cx="4511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flipH="1">
            <a:off x="3114136" y="1354688"/>
            <a:ext cx="2912823" cy="2465977"/>
            <a:chOff x="2714356" y="1354689"/>
            <a:chExt cx="2912823" cy="2465977"/>
          </a:xfrm>
        </p:grpSpPr>
        <p:sp>
          <p:nvSpPr>
            <p:cNvPr id="20" name="TextBox 19"/>
            <p:cNvSpPr txBox="1"/>
            <p:nvPr/>
          </p:nvSpPr>
          <p:spPr>
            <a:xfrm>
              <a:off x="4939486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714356" y="1354689"/>
              <a:ext cx="2667372" cy="2465977"/>
              <a:chOff x="2714356" y="1354689"/>
              <a:chExt cx="2667372" cy="2465977"/>
            </a:xfrm>
          </p:grpSpPr>
          <p:sp>
            <p:nvSpPr>
              <p:cNvPr id="22" name="Trapezoid 21"/>
              <p:cNvSpPr/>
              <p:nvPr/>
            </p:nvSpPr>
            <p:spPr>
              <a:xfrm rot="5400000">
                <a:off x="3281228" y="1697589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>
                <a:off x="3136449" y="1781670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4919528" y="236216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136449" y="291505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37" idx="3"/>
              </p:cNvCxnSpPr>
              <p:nvPr/>
            </p:nvCxnSpPr>
            <p:spPr>
              <a:xfrm>
                <a:off x="4271828" y="3107866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236750" y="3171878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S=0</a:t>
                </a:r>
              </a:p>
            </p:txBody>
          </p:sp>
          <p:cxnSp>
            <p:nvCxnSpPr>
              <p:cNvPr id="30" name="Straight Connector 29"/>
              <p:cNvCxnSpPr>
                <a:stCxn id="37" idx="0"/>
              </p:cNvCxnSpPr>
              <p:nvPr/>
            </p:nvCxnSpPr>
            <p:spPr>
              <a:xfrm flipH="1" flipV="1">
                <a:off x="3598650" y="1797736"/>
                <a:ext cx="1320878" cy="547553"/>
              </a:xfrm>
              <a:prstGeom prst="line">
                <a:avLst/>
              </a:prstGeom>
              <a:ln w="762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714356" y="2629924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/>
                  <a:t>0</a:t>
                </a:r>
                <a:endParaRPr lang="en-US" sz="3200" b="1" dirty="0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 flipH="1">
            <a:off x="5885907" y="1354689"/>
            <a:ext cx="3029492" cy="2465977"/>
            <a:chOff x="5105401" y="1354689"/>
            <a:chExt cx="3029492" cy="2465977"/>
          </a:xfrm>
        </p:grpSpPr>
        <p:sp>
          <p:nvSpPr>
            <p:cNvPr id="32" name="Trapezoid 31"/>
            <p:cNvSpPr/>
            <p:nvPr/>
          </p:nvSpPr>
          <p:spPr>
            <a:xfrm rot="5400000">
              <a:off x="5788942" y="1697589"/>
              <a:ext cx="1981200" cy="1295400"/>
            </a:xfrm>
            <a:prstGeom prst="trapezoid">
              <a:avLst>
                <a:gd name="adj" fmla="val 35205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5644163" y="1781670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427242" y="2362162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447200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644163" y="2915056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79542" y="3107866"/>
              <a:ext cx="0" cy="7128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44464" y="3171878"/>
              <a:ext cx="9448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S=1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6131842" y="2338254"/>
              <a:ext cx="1294292" cy="576802"/>
            </a:xfrm>
            <a:prstGeom prst="line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105401" y="1471201"/>
              <a:ext cx="5132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0</a:t>
              </a:r>
              <a:endParaRPr lang="en-US" sz="3200" b="1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193" y="3963100"/>
            <a:ext cx="6862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with very few exceptions, you won't need these.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6038" y="4447877"/>
            <a:ext cx="4553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95% of the times I've seen people using them, they're pointless.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67897" y="4832546"/>
            <a:ext cx="212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but hold that thought for later.</a:t>
            </a:r>
          </a:p>
        </p:txBody>
      </p:sp>
    </p:spTree>
    <p:extLst>
      <p:ext uri="{BB962C8B-B14F-4D97-AF65-F5344CB8AC3E}">
        <p14:creationId xmlns:p14="http://schemas.microsoft.com/office/powerpoint/2010/main" val="244783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addition, in logic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920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3476DE-E404-4A42-80E6-04687683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problems with circuits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B61AB-5822-4A43-A698-9153BC162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surprising fact:</a:t>
            </a:r>
          </a:p>
          <a:p>
            <a:pPr lvl="1"/>
            <a:r>
              <a:rPr lang="en-US" b="1" dirty="0"/>
              <a:t>all computation can be built from just the basic Boolean logic operations (AND, OR, and NOT).</a:t>
            </a:r>
          </a:p>
          <a:p>
            <a:pPr lvl="1"/>
            <a:r>
              <a:rPr lang="en-US" dirty="0"/>
              <a:t>and since binary only has two values, anything expressed in binary can be computed using these logical operations.</a:t>
            </a:r>
          </a:p>
          <a:p>
            <a:r>
              <a:rPr lang="en-US" b="1" dirty="0"/>
              <a:t>our goal</a:t>
            </a:r>
            <a:r>
              <a:rPr lang="en-US" dirty="0"/>
              <a:t> is to build an entire CPU.</a:t>
            </a:r>
          </a:p>
          <a:p>
            <a:pPr lvl="1"/>
            <a:r>
              <a:rPr lang="en-US" dirty="0"/>
              <a:t>we'll hold off on the "reading instructions" and "taking steps" and "remembering stuff" until later.</a:t>
            </a:r>
          </a:p>
          <a:p>
            <a:pPr lvl="1"/>
            <a:r>
              <a:rPr lang="en-US" dirty="0"/>
              <a:t>but we actually know enough to start building the </a:t>
            </a:r>
            <a:r>
              <a:rPr lang="en-US" b="1" dirty="0"/>
              <a:t>ALU: </a:t>
            </a:r>
            <a:r>
              <a:rPr lang="en-US" dirty="0"/>
              <a:t>the part of the CPU that, well, </a:t>
            </a:r>
            <a:r>
              <a:rPr lang="en-US" i="1" dirty="0"/>
              <a:t>computes.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30B4E-F8C8-2741-AB20-E63A6F18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CB4A4-48AD-9A4D-8FC2-60A5CD310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00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A986-FDD5-514A-9CB5-93FE7E39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aside: truth tables with “multiple outputs”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92F9-3A28-D245-BECF-F11FCEA4E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we’ll be looking at several truth tables that look like this: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AA611-9AD9-6A4C-905A-30337735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754A21-895B-284D-B6D8-7CD0F23D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5289B1-EE3E-DD4D-9558-26A3D901C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031549"/>
              </p:ext>
            </p:extLst>
          </p:nvPr>
        </p:nvGraphicFramePr>
        <p:xfrm>
          <a:off x="1219200" y="1104900"/>
          <a:ext cx="1956452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B9CADA-5CB2-304F-8022-35D6170F2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47631"/>
              </p:ext>
            </p:extLst>
          </p:nvPr>
        </p:nvGraphicFramePr>
        <p:xfrm>
          <a:off x="4876800" y="1104899"/>
          <a:ext cx="1467275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>
                    <a:solidFill>
                      <a:srgbClr val="4977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F104BC4-B393-5F46-B727-417D65777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85335"/>
              </p:ext>
            </p:extLst>
          </p:nvPr>
        </p:nvGraphicFramePr>
        <p:xfrm>
          <a:off x="6753438" y="1104898"/>
          <a:ext cx="1467275" cy="2587045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489049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489049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489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51740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45273" marR="45273" marT="45273" marB="45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45273" marR="45273" marT="45273" marB="45273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B1FDC8-CEC0-C84B-98B7-618BC351367A}"/>
              </a:ext>
            </a:extLst>
          </p:cNvPr>
          <p:cNvSpPr txBox="1"/>
          <p:nvPr/>
        </p:nvSpPr>
        <p:spPr>
          <a:xfrm>
            <a:off x="381000" y="3777975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here A and B are </a:t>
            </a:r>
            <a:r>
              <a:rPr lang="en-US" sz="2200" b="1" dirty="0"/>
              <a:t>inputs,</a:t>
            </a:r>
            <a:r>
              <a:rPr lang="en-US" sz="2200" dirty="0"/>
              <a:t> and X and Y are </a:t>
            </a:r>
            <a:r>
              <a:rPr lang="en-US" sz="2200" b="1" dirty="0"/>
              <a:t>outputs. </a:t>
            </a:r>
            <a:r>
              <a:rPr lang="en-US" sz="2200" dirty="0"/>
              <a:t>if that looks weird, well: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D71D97-6512-BF4E-95EA-90420598BECF}"/>
              </a:ext>
            </a:extLst>
          </p:cNvPr>
          <p:cNvSpPr txBox="1"/>
          <p:nvPr/>
        </p:nvSpPr>
        <p:spPr>
          <a:xfrm>
            <a:off x="4509835" y="3777975"/>
            <a:ext cx="42287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it’s </a:t>
            </a:r>
            <a:r>
              <a:rPr lang="en-US" sz="2200" b="1" dirty="0"/>
              <a:t>shorthand </a:t>
            </a:r>
            <a:r>
              <a:rPr lang="en-US" sz="2200" dirty="0"/>
              <a:t>for two truth tables. we’re just saving space by not repeating the inputs.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F146B7-67D0-2643-A5AF-4CFE6F3A1A20}"/>
              </a:ext>
            </a:extLst>
          </p:cNvPr>
          <p:cNvSpPr txBox="1"/>
          <p:nvPr/>
        </p:nvSpPr>
        <p:spPr>
          <a:xfrm>
            <a:off x="3550486" y="1620352"/>
            <a:ext cx="1055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54656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 half-truth a lie?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18038"/>
          </a:xfrm>
        </p:spPr>
        <p:txBody>
          <a:bodyPr>
            <a:normAutofit/>
          </a:bodyPr>
          <a:lstStyle/>
          <a:p>
            <a:r>
              <a:rPr lang="en-US" dirty="0"/>
              <a:t>let's come up with a </a:t>
            </a:r>
            <a:r>
              <a:rPr lang="en-US" b="1" dirty="0"/>
              <a:t>truth table </a:t>
            </a:r>
            <a:r>
              <a:rPr lang="en-US" dirty="0"/>
              <a:t>for adding two 1-bit numbers.</a:t>
            </a:r>
          </a:p>
          <a:p>
            <a:r>
              <a:rPr lang="en-US" dirty="0"/>
              <a:t>each column will hold </a:t>
            </a:r>
            <a:r>
              <a:rPr lang="en-US" b="1" dirty="0"/>
              <a:t>1 bit.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352800" y="1489657"/>
          <a:ext cx="2514600" cy="332509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2856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2856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2873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628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9476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6594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58189" marR="58189" marT="58189" marB="58189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1490535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61924" y="1489657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8394" y="1489656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29000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2382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92382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92382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2382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36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3903" y="216623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3903" y="2841937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3903" y="351763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13903" y="4193339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13888" y="1485900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9397" y="216248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19397" y="2838181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9397" y="3513882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9397" y="4189583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8488" y="1371872"/>
            <a:ext cx="215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let's name the inputs A and B: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76318" y="1024235"/>
            <a:ext cx="26236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let's name the outputs </a:t>
            </a:r>
            <a:r>
              <a:rPr lang="en-US" sz="2200" b="1" dirty="0"/>
              <a:t>C</a:t>
            </a:r>
            <a:r>
              <a:rPr lang="en-US" sz="2200" dirty="0"/>
              <a:t> and </a:t>
            </a:r>
            <a:r>
              <a:rPr lang="en-US" sz="2200" b="1" dirty="0"/>
              <a:t>S</a:t>
            </a:r>
            <a:r>
              <a:rPr lang="en-US" sz="2200" dirty="0"/>
              <a:t>, for Carry and Sum.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5801" y="2838181"/>
            <a:ext cx="26669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 the input values, we </a:t>
            </a:r>
            <a:r>
              <a:rPr lang="en-US" sz="2200" b="1" dirty="0">
                <a:solidFill>
                  <a:srgbClr val="FF0000"/>
                </a:solidFill>
              </a:rPr>
              <a:t>count up in binary…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0018" y="2150988"/>
            <a:ext cx="24962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let's fill in the output values.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59007" y="4189583"/>
            <a:ext cx="1938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/>
              <a:t>great! </a:t>
            </a:r>
            <a:r>
              <a:rPr lang="en-US" sz="2200" dirty="0"/>
              <a:t>But this is wrong.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38157" y="3007458"/>
            <a:ext cx="26486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hey, this C column looks familiar</a:t>
            </a:r>
            <a:r>
              <a:rPr lang="mr-IN" sz="2200" dirty="0"/>
              <a:t>…</a:t>
            </a:r>
            <a:r>
              <a:rPr lang="en-US" sz="2200" dirty="0"/>
              <a:t> what about S?</a:t>
            </a:r>
          </a:p>
        </p:txBody>
      </p:sp>
    </p:spTree>
    <p:extLst>
      <p:ext uri="{BB962C8B-B14F-4D97-AF65-F5344CB8AC3E}">
        <p14:creationId xmlns:p14="http://schemas.microsoft.com/office/powerpoint/2010/main" val="1179411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full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19800" cy="1876583"/>
          </a:xfrm>
        </p:spPr>
        <p:txBody>
          <a:bodyPr/>
          <a:lstStyle/>
          <a:p>
            <a:r>
              <a:rPr lang="en-US" dirty="0"/>
              <a:t>what we just made was a </a:t>
            </a:r>
            <a:r>
              <a:rPr lang="en-US" b="1" dirty="0"/>
              <a:t>half-adder.</a:t>
            </a:r>
          </a:p>
          <a:p>
            <a:r>
              <a:rPr lang="en-US" dirty="0"/>
              <a:t>it has a carry </a:t>
            </a:r>
            <a:r>
              <a:rPr lang="en-US" i="1" dirty="0"/>
              <a:t>output</a:t>
            </a:r>
            <a:r>
              <a:rPr lang="en-US" dirty="0"/>
              <a:t> but not a carry </a:t>
            </a:r>
            <a:r>
              <a:rPr lang="en-US" i="1" dirty="0"/>
              <a:t>input.</a:t>
            </a:r>
          </a:p>
          <a:p>
            <a:pPr lvl="1"/>
            <a:r>
              <a:rPr lang="en-US" sz="1800" dirty="0"/>
              <a:t>(which </a:t>
            </a:r>
            <a:r>
              <a:rPr lang="en-US" sz="1800" i="1" dirty="0"/>
              <a:t>might</a:t>
            </a:r>
            <a:r>
              <a:rPr lang="en-US" sz="1800" dirty="0"/>
              <a:t> be useful for the lowest bit)</a:t>
            </a:r>
          </a:p>
          <a:p>
            <a:pPr lvl="2"/>
            <a:r>
              <a:rPr lang="en-US" sz="1100" dirty="0"/>
              <a:t>but might not be, as we'll see</a:t>
            </a:r>
          </a:p>
          <a:p>
            <a:r>
              <a:rPr lang="en-US" dirty="0"/>
              <a:t>to make a </a:t>
            </a:r>
            <a:r>
              <a:rPr lang="en-US" b="1" dirty="0"/>
              <a:t>full adder, </a:t>
            </a:r>
            <a:r>
              <a:rPr lang="en-US" dirty="0"/>
              <a:t>we need </a:t>
            </a:r>
            <a:r>
              <a:rPr lang="en-US" b="1" dirty="0"/>
              <a:t>3 input bits: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67184" y="567290"/>
          <a:ext cx="2644311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7946" y="55035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4150" y="549479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2693" y="545245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7946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7946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7946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7946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4608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94608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4608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4608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8215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28215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28215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28215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5712" y="54524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61822" y="108931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1822" y="16404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61822" y="214254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61822" y="266963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47946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946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47946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7946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94608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94608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94608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4608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93270" y="54220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0302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0302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40302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0302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40302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0302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40302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40302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26808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26808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560415" y="32179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60415" y="374503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026808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60415" y="42578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35765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569372" y="47487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65437" y="2303003"/>
            <a:ext cx="2699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00111</a:t>
            </a:r>
            <a:r>
              <a:rPr lang="en-US" sz="3600" i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11</a:t>
            </a:r>
            <a:r>
              <a:rPr lang="en-US" sz="3600" i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1011 0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</a:p>
          <a:p>
            <a:r>
              <a:rPr lang="en-US" sz="3600" b="1" u="sng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+0010 1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u="sng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</a:t>
            </a:r>
          </a:p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1110 0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856702" y="2853769"/>
            <a:ext cx="629698" cy="58477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869526" y="3412751"/>
            <a:ext cx="595568" cy="584775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15058" y="1899542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29763" y="4360901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96855" y="1899028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b="1" baseline="-25000" dirty="0">
                <a:solidFill>
                  <a:srgbClr val="FF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82742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 animBg="1"/>
      <p:bldP spid="60" grpId="0" animBg="1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logic of it 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867400" cy="4609837"/>
          </a:xfrm>
        </p:spPr>
        <p:txBody>
          <a:bodyPr/>
          <a:lstStyle/>
          <a:p>
            <a:r>
              <a:rPr lang="en-US" dirty="0"/>
              <a:t>it looks a little messy, but it </a:t>
            </a:r>
            <a:r>
              <a:rPr lang="en-US" dirty="0" err="1"/>
              <a:t>kinda</a:t>
            </a:r>
            <a:r>
              <a:rPr lang="en-US" dirty="0"/>
              <a:t> makes sense if you think of it like this: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counts how many input bits are "1".</a:t>
            </a:r>
          </a:p>
          <a:p>
            <a:r>
              <a:rPr lang="en-US" dirty="0"/>
              <a:t>if we look at the outputs in isolation:</a:t>
            </a:r>
          </a:p>
          <a:p>
            <a:pPr lvl="1"/>
            <a:r>
              <a:rPr lang="en-US" dirty="0"/>
              <a:t>S is 1 if we have an </a:t>
            </a:r>
            <a:r>
              <a:rPr lang="en-US" b="1" dirty="0"/>
              <a:t>odd number of "1s"</a:t>
            </a:r>
          </a:p>
          <a:p>
            <a:pPr lvl="1"/>
            <a:r>
              <a:rPr lang="en-US" dirty="0"/>
              <a:t>Co is 1 if we have </a:t>
            </a:r>
            <a:r>
              <a:rPr lang="en-US" b="1" dirty="0"/>
              <a:t>2 or 3 "1s”</a:t>
            </a:r>
          </a:p>
          <a:p>
            <a:r>
              <a:rPr lang="en-US" dirty="0"/>
              <a:t>actually coming up with collections of gates that </a:t>
            </a:r>
            <a:r>
              <a:rPr lang="en-US" i="1" dirty="0"/>
              <a:t>output </a:t>
            </a:r>
            <a:r>
              <a:rPr lang="en-US" dirty="0"/>
              <a:t>this truth table is kind of complicated, but I’m just </a:t>
            </a:r>
            <a:r>
              <a:rPr lang="en-US" dirty="0" err="1"/>
              <a:t>gonna</a:t>
            </a:r>
            <a:r>
              <a:rPr lang="en-US" dirty="0"/>
              <a:t> wave my hands and say…</a:t>
            </a:r>
          </a:p>
          <a:p>
            <a:pPr lvl="1"/>
            <a:r>
              <a:rPr lang="en-US" dirty="0"/>
              <a:t>there's a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full_adder.circ</a:t>
            </a:r>
            <a:r>
              <a:rPr lang="en-US" dirty="0"/>
              <a:t> example circuit for you!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67184" y="567290"/>
          <a:ext cx="2644311" cy="4704588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528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528807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  <a:gridCol w="52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06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067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>
                    <a:solidFill>
                      <a:srgbClr val="4977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marL="48006" marR="48006" marT="48006" marB="480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47946" y="55035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4150" y="549479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2693" y="545245"/>
            <a:ext cx="554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7946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7946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47946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7946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4608" y="109354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94608" y="164472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94608" y="214677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94608" y="26738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8215" y="109307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28215" y="164424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28215" y="214630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28215" y="26733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35712" y="54524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61822" y="108931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1822" y="164049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61822" y="214254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61822" y="266963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47946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47946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947946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47946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94608" y="319744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94608" y="374862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94608" y="425067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94608" y="476559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93270" y="54220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baseline="-25000" dirty="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0302" y="109166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40302" y="16428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40302" y="214489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0302" y="2671983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40302" y="319555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0302" y="374673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40302" y="4248787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40302" y="476370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026808" y="32216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26808" y="374878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560415" y="3217939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560415" y="374503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26808" y="4261651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60415" y="4257895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35765" y="4752472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569372" y="47487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9648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Sweeping that under the rug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158918"/>
          </a:xfrm>
        </p:spPr>
        <p:txBody>
          <a:bodyPr/>
          <a:lstStyle/>
          <a:p>
            <a:r>
              <a:rPr lang="en-US" dirty="0"/>
              <a:t>in programming, we use </a:t>
            </a:r>
            <a:r>
              <a:rPr lang="en-US" b="1" dirty="0"/>
              <a:t>functions</a:t>
            </a:r>
            <a:r>
              <a:rPr lang="en-US" dirty="0"/>
              <a:t> to be able to reuse code.</a:t>
            </a:r>
          </a:p>
          <a:p>
            <a:r>
              <a:rPr lang="en-US" dirty="0"/>
              <a:t>in schematics, we can group these 5 gates into a </a:t>
            </a:r>
            <a:r>
              <a:rPr lang="en-US" b="1" dirty="0"/>
              <a:t>component.</a:t>
            </a:r>
          </a:p>
          <a:p>
            <a:r>
              <a:rPr lang="en-US" dirty="0"/>
              <a:t>here's the symbol for a </a:t>
            </a:r>
            <a:r>
              <a:rPr lang="en-US" b="1" dirty="0"/>
              <a:t>one-bit full adder: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647260" y="1692447"/>
            <a:ext cx="3905940" cy="2475226"/>
            <a:chOff x="957550" y="2291509"/>
            <a:chExt cx="3905940" cy="2475226"/>
          </a:xfrm>
        </p:grpSpPr>
        <p:sp>
          <p:nvSpPr>
            <p:cNvPr id="8" name="Rectangle 7"/>
            <p:cNvSpPr/>
            <p:nvPr/>
          </p:nvSpPr>
          <p:spPr>
            <a:xfrm>
              <a:off x="2019300" y="3009900"/>
              <a:ext cx="1143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6000" b="1" dirty="0">
                  <a:solidFill>
                    <a:schemeClr val="tx1"/>
                  </a:solidFill>
                </a:rPr>
                <a:t>+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447800" y="327607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47800" y="388567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162300" y="3581400"/>
              <a:ext cx="5715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590800" y="4152900"/>
              <a:ext cx="0" cy="533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590800" y="2476500"/>
              <a:ext cx="0" cy="5334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60305" y="3597185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57550" y="2983682"/>
              <a:ext cx="60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99064" y="4181960"/>
              <a:ext cx="10126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C</a:t>
              </a:r>
              <a:r>
                <a:rPr lang="en-US" sz="3200" b="1" baseline="-25000" dirty="0"/>
                <a:t>i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5984" y="2291509"/>
              <a:ext cx="10126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C</a:t>
              </a:r>
              <a:r>
                <a:rPr lang="en-US" sz="3200" b="1" baseline="-25000" dirty="0"/>
                <a:t>o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6554" y="3301954"/>
              <a:ext cx="11269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S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76400" y="3591348"/>
            <a:ext cx="2318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inputs</a:t>
            </a:r>
            <a:r>
              <a:rPr lang="en-US" sz="2200" dirty="0"/>
              <a:t> are like </a:t>
            </a:r>
            <a:r>
              <a:rPr lang="en-US" sz="2200" b="1" dirty="0"/>
              <a:t>parameters…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4934126" y="1939756"/>
            <a:ext cx="2990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</a:t>
            </a:r>
            <a:r>
              <a:rPr lang="en-US" sz="2200" b="1" dirty="0"/>
              <a:t>outputs</a:t>
            </a:r>
            <a:r>
              <a:rPr lang="en-US" sz="2200" dirty="0"/>
              <a:t> are like </a:t>
            </a:r>
            <a:r>
              <a:rPr lang="en-US" sz="2200" b="1" dirty="0"/>
              <a:t>return values.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9526" y="3435817"/>
            <a:ext cx="39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we don't have to care </a:t>
            </a:r>
            <a:r>
              <a:rPr lang="en-US" sz="2200" i="1" dirty="0"/>
              <a:t>how</a:t>
            </a:r>
            <a:r>
              <a:rPr lang="en-US" sz="2200" dirty="0"/>
              <a:t> it adds, just that it </a:t>
            </a:r>
            <a:r>
              <a:rPr lang="en-US" sz="2200" i="1" dirty="0"/>
              <a:t>does.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38402" y="4781325"/>
            <a:ext cx="6416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unfortunately Logisim’s built-in adder flips this upside down but whatever.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612132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25705</TotalTime>
  <Words>2435</Words>
  <Application>Microsoft Macintosh PowerPoint</Application>
  <PresentationFormat>On-screen Show (16:10)</PresentationFormat>
  <Paragraphs>595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Arithmetic and Decisions</vt:lpstr>
      <vt:lpstr>Class announcements</vt:lpstr>
      <vt:lpstr>Binary addition, in logic</vt:lpstr>
      <vt:lpstr>Solving problems with circuits</vt:lpstr>
      <vt:lpstr>Quick aside: truth tables with “multiple outputs”</vt:lpstr>
      <vt:lpstr>Is a half-truth a lie?</vt:lpstr>
      <vt:lpstr>The full truth</vt:lpstr>
      <vt:lpstr>The logic of it all</vt:lpstr>
      <vt:lpstr>Sweeping that under the rug…</vt:lpstr>
      <vt:lpstr>And that’s how we build circuits</vt:lpstr>
      <vt:lpstr>Adding (and subtracting) multi-bit numbers</vt:lpstr>
      <vt:lpstr>Where do the carries go?</vt:lpstr>
      <vt:lpstr>Ripple Carry</vt:lpstr>
      <vt:lpstr>Propagation Delay</vt:lpstr>
      <vt:lpstr>What goes into multi-bit adders; multi-bit wires?</vt:lpstr>
      <vt:lpstr>A bundle of problems</vt:lpstr>
      <vt:lpstr>Flip side</vt:lpstr>
      <vt:lpstr>Detecting unsigned overflow in hardware</vt:lpstr>
      <vt:lpstr>Detecting signed overflow in hardware</vt:lpstr>
      <vt:lpstr>Hardware that makes decisions</vt:lpstr>
      <vt:lpstr>How you're used to doing it</vt:lpstr>
      <vt:lpstr>How hardware does it</vt:lpstr>
      <vt:lpstr>Multiplexers</vt:lpstr>
      <vt:lpstr>Implementing this if-else</vt:lpstr>
      <vt:lpstr>Big muxes</vt:lpstr>
      <vt:lpstr>Warning: demultipliexers considered pointless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449</cp:revision>
  <cp:lastPrinted>2017-09-07T03:08:04Z</cp:lastPrinted>
  <dcterms:created xsi:type="dcterms:W3CDTF">2017-08-16T23:52:35Z</dcterms:created>
  <dcterms:modified xsi:type="dcterms:W3CDTF">2024-03-06T02:08:22Z</dcterms:modified>
</cp:coreProperties>
</file>